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7" r:id="rId5"/>
    <p:sldId id="263" r:id="rId6"/>
    <p:sldId id="279" r:id="rId7"/>
    <p:sldId id="260" r:id="rId8"/>
    <p:sldId id="261" r:id="rId9"/>
    <p:sldId id="262" r:id="rId10"/>
    <p:sldId id="271" r:id="rId11"/>
    <p:sldId id="280" r:id="rId12"/>
    <p:sldId id="270" r:id="rId13"/>
    <p:sldId id="269" r:id="rId14"/>
    <p:sldId id="272" r:id="rId15"/>
    <p:sldId id="273" r:id="rId16"/>
    <p:sldId id="274" r:id="rId17"/>
    <p:sldId id="275" r:id="rId18"/>
    <p:sldId id="278" r:id="rId19"/>
    <p:sldId id="264" r:id="rId20"/>
    <p:sldId id="282" r:id="rId21"/>
    <p:sldId id="276" r:id="rId22"/>
    <p:sldId id="281" r:id="rId23"/>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72" y="4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945B3D-A832-4535-81D7-643F1B7428CD}"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nl-NL"/>
        </a:p>
      </dgm:t>
    </dgm:pt>
    <dgm:pt modelId="{D4B74906-97F2-4620-8C19-C9DDD3235E2F}">
      <dgm:prSet phldrT="[Tekst]" custT="1">
        <dgm:style>
          <a:lnRef idx="2">
            <a:schemeClr val="accent2"/>
          </a:lnRef>
          <a:fillRef idx="1">
            <a:schemeClr val="lt1"/>
          </a:fillRef>
          <a:effectRef idx="0">
            <a:schemeClr val="accent2"/>
          </a:effectRef>
          <a:fontRef idx="minor">
            <a:schemeClr val="dk1"/>
          </a:fontRef>
        </dgm:style>
      </dgm:prSet>
      <dgm:spPr/>
      <dgm:t>
        <a:bodyPr/>
        <a:lstStyle/>
        <a:p>
          <a:r>
            <a:rPr lang="nl-NL" sz="4000" dirty="0"/>
            <a:t>Afweging 1</a:t>
          </a:r>
        </a:p>
      </dgm:t>
    </dgm:pt>
    <dgm:pt modelId="{65CE1855-40C4-4DEC-BEC0-1661D7EE3A4B}" type="parTrans" cxnId="{7DFB15DC-2A6A-4584-AF7B-AD7617F9387D}">
      <dgm:prSet/>
      <dgm:spPr/>
      <dgm:t>
        <a:bodyPr/>
        <a:lstStyle/>
        <a:p>
          <a:endParaRPr lang="nl-NL"/>
        </a:p>
      </dgm:t>
    </dgm:pt>
    <dgm:pt modelId="{85CC1193-DD55-4AA7-B13C-C6F98CFDC6F5}" type="sibTrans" cxnId="{7DFB15DC-2A6A-4584-AF7B-AD7617F9387D}">
      <dgm:prSet/>
      <dgm:spPr/>
      <dgm:t>
        <a:bodyPr/>
        <a:lstStyle/>
        <a:p>
          <a:endParaRPr lang="nl-NL"/>
        </a:p>
      </dgm:t>
    </dgm:pt>
    <dgm:pt modelId="{2A6505C7-4F9D-4D48-BEC7-961453BD26D2}">
      <dgm:prSet phldrT="[Tekst]" custT="1"/>
      <dgm:spPr/>
      <dgm:t>
        <a:bodyPr/>
        <a:lstStyle/>
        <a:p>
          <a:r>
            <a:rPr lang="nl-NL" sz="2000" dirty="0">
              <a:solidFill>
                <a:schemeClr val="tx1"/>
              </a:solidFill>
            </a:rPr>
            <a:t>Heb ik op basis van de stappen 1 tot en met 3 van de meldcode een vermoeden van of is er sprake van huiselijk geweld en/of kindermishandeling?</a:t>
          </a:r>
        </a:p>
      </dgm:t>
    </dgm:pt>
    <dgm:pt modelId="{48BE9CA7-0A25-4076-947D-8EEA95B79682}" type="parTrans" cxnId="{5F3335FF-75A9-49B6-B9AC-222DA2E075F7}">
      <dgm:prSet/>
      <dgm:spPr/>
      <dgm:t>
        <a:bodyPr/>
        <a:lstStyle/>
        <a:p>
          <a:endParaRPr lang="nl-NL"/>
        </a:p>
      </dgm:t>
    </dgm:pt>
    <dgm:pt modelId="{D9C3230F-A36E-4EFC-B048-97CF1F5036A5}" type="sibTrans" cxnId="{5F3335FF-75A9-49B6-B9AC-222DA2E075F7}">
      <dgm:prSet/>
      <dgm:spPr/>
      <dgm:t>
        <a:bodyPr/>
        <a:lstStyle/>
        <a:p>
          <a:endParaRPr lang="nl-NL"/>
        </a:p>
      </dgm:t>
    </dgm:pt>
    <dgm:pt modelId="{8E3AD86E-8A02-42E3-99FD-D78A3102CE3C}">
      <dgm:prSet phldrT="[Tekst]" custT="1">
        <dgm:style>
          <a:lnRef idx="2">
            <a:schemeClr val="accent2"/>
          </a:lnRef>
          <a:fillRef idx="1">
            <a:schemeClr val="lt1"/>
          </a:fillRef>
          <a:effectRef idx="0">
            <a:schemeClr val="accent2"/>
          </a:effectRef>
          <a:fontRef idx="minor">
            <a:schemeClr val="dk1"/>
          </a:fontRef>
        </dgm:style>
      </dgm:prSet>
      <dgm:spPr/>
      <dgm:t>
        <a:bodyPr/>
        <a:lstStyle/>
        <a:p>
          <a:r>
            <a:rPr lang="nl-NL" sz="4000" dirty="0"/>
            <a:t>Afweging 2</a:t>
          </a:r>
        </a:p>
      </dgm:t>
    </dgm:pt>
    <dgm:pt modelId="{60E78D90-13D2-43BF-8A38-CD296DEE16B7}" type="parTrans" cxnId="{8C68A137-9ED0-4EC8-B0C2-5A1CCB97D884}">
      <dgm:prSet/>
      <dgm:spPr/>
      <dgm:t>
        <a:bodyPr/>
        <a:lstStyle/>
        <a:p>
          <a:endParaRPr lang="nl-NL"/>
        </a:p>
      </dgm:t>
    </dgm:pt>
    <dgm:pt modelId="{22352A1A-3074-4479-BC54-0512B90852B2}" type="sibTrans" cxnId="{8C68A137-9ED0-4EC8-B0C2-5A1CCB97D884}">
      <dgm:prSet/>
      <dgm:spPr/>
      <dgm:t>
        <a:bodyPr/>
        <a:lstStyle/>
        <a:p>
          <a:endParaRPr lang="nl-NL"/>
        </a:p>
      </dgm:t>
    </dgm:pt>
    <dgm:pt modelId="{4A3FB2AF-728B-4B00-9221-A93F11C4E587}">
      <dgm:prSet phldrT="[Tekst]" custT="1"/>
      <dgm:spPr/>
      <dgm:t>
        <a:bodyPr/>
        <a:lstStyle/>
        <a:p>
          <a:r>
            <a:rPr lang="nl-NL" sz="2400" dirty="0">
              <a:solidFill>
                <a:schemeClr val="tx1"/>
              </a:solidFill>
            </a:rPr>
            <a:t>Heb ik een vermoeden van of is er sprake van acute of structurele onveiligheid?</a:t>
          </a:r>
        </a:p>
      </dgm:t>
    </dgm:pt>
    <dgm:pt modelId="{35B01ED0-7244-4274-ACB8-0E87772E8103}" type="sibTrans" cxnId="{3DF060F9-C961-48CC-9EE8-FFA6F3525977}">
      <dgm:prSet/>
      <dgm:spPr/>
      <dgm:t>
        <a:bodyPr/>
        <a:lstStyle/>
        <a:p>
          <a:endParaRPr lang="nl-NL"/>
        </a:p>
      </dgm:t>
    </dgm:pt>
    <dgm:pt modelId="{CC17BF57-0AE3-4E6C-9856-7F38E9EA3A84}" type="parTrans" cxnId="{3DF060F9-C961-48CC-9EE8-FFA6F3525977}">
      <dgm:prSet/>
      <dgm:spPr/>
      <dgm:t>
        <a:bodyPr/>
        <a:lstStyle/>
        <a:p>
          <a:endParaRPr lang="nl-NL"/>
        </a:p>
      </dgm:t>
    </dgm:pt>
    <dgm:pt modelId="{B5C2C8AC-01AC-4C30-B7E2-788169ECB10E}" type="pres">
      <dgm:prSet presAssocID="{5A945B3D-A832-4535-81D7-643F1B7428CD}" presName="Name0" presStyleCnt="0">
        <dgm:presLayoutVars>
          <dgm:dir/>
          <dgm:animLvl val="lvl"/>
          <dgm:resizeHandles val="exact"/>
        </dgm:presLayoutVars>
      </dgm:prSet>
      <dgm:spPr/>
      <dgm:t>
        <a:bodyPr/>
        <a:lstStyle/>
        <a:p>
          <a:endParaRPr lang="nl-NL"/>
        </a:p>
      </dgm:t>
    </dgm:pt>
    <dgm:pt modelId="{97C93F56-F287-4145-9F64-A3D646560B52}" type="pres">
      <dgm:prSet presAssocID="{D4B74906-97F2-4620-8C19-C9DDD3235E2F}" presName="linNode" presStyleCnt="0"/>
      <dgm:spPr/>
    </dgm:pt>
    <dgm:pt modelId="{890F4992-9EE5-4B29-B1C1-69C580AB5936}" type="pres">
      <dgm:prSet presAssocID="{D4B74906-97F2-4620-8C19-C9DDD3235E2F}" presName="parentText" presStyleLbl="node1" presStyleIdx="0" presStyleCnt="2">
        <dgm:presLayoutVars>
          <dgm:chMax val="1"/>
          <dgm:bulletEnabled val="1"/>
        </dgm:presLayoutVars>
      </dgm:prSet>
      <dgm:spPr/>
      <dgm:t>
        <a:bodyPr/>
        <a:lstStyle/>
        <a:p>
          <a:endParaRPr lang="nl-NL"/>
        </a:p>
      </dgm:t>
    </dgm:pt>
    <dgm:pt modelId="{D9E0C3F6-E8A4-4DF5-BF83-C0D7C969EE82}" type="pres">
      <dgm:prSet presAssocID="{D4B74906-97F2-4620-8C19-C9DDD3235E2F}" presName="descendantText" presStyleLbl="alignAccFollowNode1" presStyleIdx="0" presStyleCnt="2" custLinFactNeighborX="-905" custLinFactNeighborY="545">
        <dgm:presLayoutVars>
          <dgm:bulletEnabled val="1"/>
        </dgm:presLayoutVars>
      </dgm:prSet>
      <dgm:spPr/>
      <dgm:t>
        <a:bodyPr/>
        <a:lstStyle/>
        <a:p>
          <a:endParaRPr lang="nl-NL"/>
        </a:p>
      </dgm:t>
    </dgm:pt>
    <dgm:pt modelId="{7B0AE4FD-2C19-41C2-83AE-08A7C8BD5AC0}" type="pres">
      <dgm:prSet presAssocID="{85CC1193-DD55-4AA7-B13C-C6F98CFDC6F5}" presName="sp" presStyleCnt="0"/>
      <dgm:spPr/>
    </dgm:pt>
    <dgm:pt modelId="{6E3A9D16-7835-4E6E-83CA-DB971BD245C1}" type="pres">
      <dgm:prSet presAssocID="{8E3AD86E-8A02-42E3-99FD-D78A3102CE3C}" presName="linNode" presStyleCnt="0"/>
      <dgm:spPr/>
    </dgm:pt>
    <dgm:pt modelId="{00067A9F-C2D3-4FC1-AE7F-8A0635E03615}" type="pres">
      <dgm:prSet presAssocID="{8E3AD86E-8A02-42E3-99FD-D78A3102CE3C}" presName="parentText" presStyleLbl="node1" presStyleIdx="1" presStyleCnt="2">
        <dgm:presLayoutVars>
          <dgm:chMax val="1"/>
          <dgm:bulletEnabled val="1"/>
        </dgm:presLayoutVars>
      </dgm:prSet>
      <dgm:spPr/>
      <dgm:t>
        <a:bodyPr/>
        <a:lstStyle/>
        <a:p>
          <a:endParaRPr lang="nl-NL"/>
        </a:p>
      </dgm:t>
    </dgm:pt>
    <dgm:pt modelId="{4D6A1FC3-8DD7-4B1D-9F8B-30C0AC718BF5}" type="pres">
      <dgm:prSet presAssocID="{8E3AD86E-8A02-42E3-99FD-D78A3102CE3C}" presName="descendantText" presStyleLbl="alignAccFollowNode1" presStyleIdx="1" presStyleCnt="2">
        <dgm:presLayoutVars>
          <dgm:bulletEnabled val="1"/>
        </dgm:presLayoutVars>
      </dgm:prSet>
      <dgm:spPr/>
      <dgm:t>
        <a:bodyPr/>
        <a:lstStyle/>
        <a:p>
          <a:endParaRPr lang="nl-NL"/>
        </a:p>
      </dgm:t>
    </dgm:pt>
  </dgm:ptLst>
  <dgm:cxnLst>
    <dgm:cxn modelId="{3DF060F9-C961-48CC-9EE8-FFA6F3525977}" srcId="{8E3AD86E-8A02-42E3-99FD-D78A3102CE3C}" destId="{4A3FB2AF-728B-4B00-9221-A93F11C4E587}" srcOrd="0" destOrd="0" parTransId="{CC17BF57-0AE3-4E6C-9856-7F38E9EA3A84}" sibTransId="{35B01ED0-7244-4274-ACB8-0E87772E8103}"/>
    <dgm:cxn modelId="{C4381401-259A-4453-B20D-0C6E11908D21}" type="presOf" srcId="{5A945B3D-A832-4535-81D7-643F1B7428CD}" destId="{B5C2C8AC-01AC-4C30-B7E2-788169ECB10E}" srcOrd="0" destOrd="0" presId="urn:microsoft.com/office/officeart/2005/8/layout/vList5"/>
    <dgm:cxn modelId="{744AE467-A5D9-4FAA-99DF-977CBA340BE7}" type="presOf" srcId="{D4B74906-97F2-4620-8C19-C9DDD3235E2F}" destId="{890F4992-9EE5-4B29-B1C1-69C580AB5936}" srcOrd="0" destOrd="0" presId="urn:microsoft.com/office/officeart/2005/8/layout/vList5"/>
    <dgm:cxn modelId="{5F3335FF-75A9-49B6-B9AC-222DA2E075F7}" srcId="{D4B74906-97F2-4620-8C19-C9DDD3235E2F}" destId="{2A6505C7-4F9D-4D48-BEC7-961453BD26D2}" srcOrd="0" destOrd="0" parTransId="{48BE9CA7-0A25-4076-947D-8EEA95B79682}" sibTransId="{D9C3230F-A36E-4EFC-B048-97CF1F5036A5}"/>
    <dgm:cxn modelId="{1E4B23E6-E1B6-4C9B-9D8D-56859AB20A4C}" type="presOf" srcId="{4A3FB2AF-728B-4B00-9221-A93F11C4E587}" destId="{4D6A1FC3-8DD7-4B1D-9F8B-30C0AC718BF5}" srcOrd="0" destOrd="0" presId="urn:microsoft.com/office/officeart/2005/8/layout/vList5"/>
    <dgm:cxn modelId="{8C68A137-9ED0-4EC8-B0C2-5A1CCB97D884}" srcId="{5A945B3D-A832-4535-81D7-643F1B7428CD}" destId="{8E3AD86E-8A02-42E3-99FD-D78A3102CE3C}" srcOrd="1" destOrd="0" parTransId="{60E78D90-13D2-43BF-8A38-CD296DEE16B7}" sibTransId="{22352A1A-3074-4479-BC54-0512B90852B2}"/>
    <dgm:cxn modelId="{7DFB15DC-2A6A-4584-AF7B-AD7617F9387D}" srcId="{5A945B3D-A832-4535-81D7-643F1B7428CD}" destId="{D4B74906-97F2-4620-8C19-C9DDD3235E2F}" srcOrd="0" destOrd="0" parTransId="{65CE1855-40C4-4DEC-BEC0-1661D7EE3A4B}" sibTransId="{85CC1193-DD55-4AA7-B13C-C6F98CFDC6F5}"/>
    <dgm:cxn modelId="{E87E30F3-0921-4485-A6AF-39F1C485136A}" type="presOf" srcId="{8E3AD86E-8A02-42E3-99FD-D78A3102CE3C}" destId="{00067A9F-C2D3-4FC1-AE7F-8A0635E03615}" srcOrd="0" destOrd="0" presId="urn:microsoft.com/office/officeart/2005/8/layout/vList5"/>
    <dgm:cxn modelId="{3C84F9DB-83A6-4E21-9350-3DE23DA7CB77}" type="presOf" srcId="{2A6505C7-4F9D-4D48-BEC7-961453BD26D2}" destId="{D9E0C3F6-E8A4-4DF5-BF83-C0D7C969EE82}" srcOrd="0" destOrd="0" presId="urn:microsoft.com/office/officeart/2005/8/layout/vList5"/>
    <dgm:cxn modelId="{6A8FAB76-0A07-46FF-83AE-9FF2EF05B925}" type="presParOf" srcId="{B5C2C8AC-01AC-4C30-B7E2-788169ECB10E}" destId="{97C93F56-F287-4145-9F64-A3D646560B52}" srcOrd="0" destOrd="0" presId="urn:microsoft.com/office/officeart/2005/8/layout/vList5"/>
    <dgm:cxn modelId="{1B096054-27D9-4F6C-8604-C67E9DB02B98}" type="presParOf" srcId="{97C93F56-F287-4145-9F64-A3D646560B52}" destId="{890F4992-9EE5-4B29-B1C1-69C580AB5936}" srcOrd="0" destOrd="0" presId="urn:microsoft.com/office/officeart/2005/8/layout/vList5"/>
    <dgm:cxn modelId="{E9A56BAD-9983-4337-A6A5-E45CEB92E9C3}" type="presParOf" srcId="{97C93F56-F287-4145-9F64-A3D646560B52}" destId="{D9E0C3F6-E8A4-4DF5-BF83-C0D7C969EE82}" srcOrd="1" destOrd="0" presId="urn:microsoft.com/office/officeart/2005/8/layout/vList5"/>
    <dgm:cxn modelId="{EB8F1A8A-FA06-4F57-9927-7BE2495FD02B}" type="presParOf" srcId="{B5C2C8AC-01AC-4C30-B7E2-788169ECB10E}" destId="{7B0AE4FD-2C19-41C2-83AE-08A7C8BD5AC0}" srcOrd="1" destOrd="0" presId="urn:microsoft.com/office/officeart/2005/8/layout/vList5"/>
    <dgm:cxn modelId="{8F45A5E2-B22F-42A7-B26A-CE7D15912A62}" type="presParOf" srcId="{B5C2C8AC-01AC-4C30-B7E2-788169ECB10E}" destId="{6E3A9D16-7835-4E6E-83CA-DB971BD245C1}" srcOrd="2" destOrd="0" presId="urn:microsoft.com/office/officeart/2005/8/layout/vList5"/>
    <dgm:cxn modelId="{827DC745-1BB9-4A02-8AC0-D31B932B1487}" type="presParOf" srcId="{6E3A9D16-7835-4E6E-83CA-DB971BD245C1}" destId="{00067A9F-C2D3-4FC1-AE7F-8A0635E03615}" srcOrd="0" destOrd="0" presId="urn:microsoft.com/office/officeart/2005/8/layout/vList5"/>
    <dgm:cxn modelId="{A0B8A18D-9E08-42A4-905F-EE7E5B2FF1A6}" type="presParOf" srcId="{6E3A9D16-7835-4E6E-83CA-DB971BD245C1}" destId="{4D6A1FC3-8DD7-4B1D-9F8B-30C0AC718BF5}"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E0C3F6-E8A4-4DF5-BF83-C0D7C969EE82}">
      <dsp:nvSpPr>
        <dsp:cNvPr id="0" name=""/>
        <dsp:cNvSpPr/>
      </dsp:nvSpPr>
      <dsp:spPr>
        <a:xfrm rot="5400000">
          <a:off x="6146398" y="-2305225"/>
          <a:ext cx="1525480" cy="653402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nl-NL" sz="2000" kern="1200" dirty="0">
              <a:solidFill>
                <a:schemeClr val="tx1"/>
              </a:solidFill>
            </a:rPr>
            <a:t>Heb ik op basis van de stappen 1 tot en met 3 van de meldcode een vermoeden van of is er sprake van huiselijk geweld en/of kindermishandeling?</a:t>
          </a:r>
        </a:p>
      </dsp:txBody>
      <dsp:txXfrm rot="-5400000">
        <a:off x="3642126" y="273515"/>
        <a:ext cx="6459556" cy="1376544"/>
      </dsp:txXfrm>
    </dsp:sp>
    <dsp:sp modelId="{890F4992-9EE5-4B29-B1C1-69C580AB5936}">
      <dsp:nvSpPr>
        <dsp:cNvPr id="0" name=""/>
        <dsp:cNvSpPr/>
      </dsp:nvSpPr>
      <dsp:spPr>
        <a:xfrm>
          <a:off x="0" y="47"/>
          <a:ext cx="3675388" cy="1906850"/>
        </a:xfrm>
        <a:prstGeom prst="roundRect">
          <a:avLst/>
        </a:prstGeom>
        <a:solidFill>
          <a:schemeClr val="lt1"/>
        </a:solidFill>
        <a:ln w="12700" cap="flat" cmpd="sng" algn="ctr">
          <a:solidFill>
            <a:schemeClr val="accent2"/>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152400" tIns="76200" rIns="152400" bIns="76200" numCol="1" spcCol="1270" anchor="ctr" anchorCtr="0">
          <a:noAutofit/>
        </a:bodyPr>
        <a:lstStyle/>
        <a:p>
          <a:pPr lvl="0" algn="ctr" defTabSz="1778000">
            <a:lnSpc>
              <a:spcPct val="90000"/>
            </a:lnSpc>
            <a:spcBef>
              <a:spcPct val="0"/>
            </a:spcBef>
            <a:spcAft>
              <a:spcPct val="35000"/>
            </a:spcAft>
          </a:pPr>
          <a:r>
            <a:rPr lang="nl-NL" sz="4000" kern="1200" dirty="0"/>
            <a:t>Afweging 1</a:t>
          </a:r>
        </a:p>
      </dsp:txBody>
      <dsp:txXfrm>
        <a:off x="93085" y="93132"/>
        <a:ext cx="3489218" cy="1720680"/>
      </dsp:txXfrm>
    </dsp:sp>
    <dsp:sp modelId="{4D6A1FC3-8DD7-4B1D-9F8B-30C0AC718BF5}">
      <dsp:nvSpPr>
        <dsp:cNvPr id="0" name=""/>
        <dsp:cNvSpPr/>
      </dsp:nvSpPr>
      <dsp:spPr>
        <a:xfrm rot="5400000">
          <a:off x="6179660" y="-311346"/>
          <a:ext cx="1525480" cy="653402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nl-NL" sz="2400" kern="1200" dirty="0">
              <a:solidFill>
                <a:schemeClr val="tx1"/>
              </a:solidFill>
            </a:rPr>
            <a:t>Heb ik een vermoeden van of is er sprake van acute of structurele onveiligheid?</a:t>
          </a:r>
        </a:p>
      </dsp:txBody>
      <dsp:txXfrm rot="-5400000">
        <a:off x="3675388" y="2267394"/>
        <a:ext cx="6459556" cy="1376544"/>
      </dsp:txXfrm>
    </dsp:sp>
    <dsp:sp modelId="{00067A9F-C2D3-4FC1-AE7F-8A0635E03615}">
      <dsp:nvSpPr>
        <dsp:cNvPr id="0" name=""/>
        <dsp:cNvSpPr/>
      </dsp:nvSpPr>
      <dsp:spPr>
        <a:xfrm>
          <a:off x="0" y="2002240"/>
          <a:ext cx="3675388" cy="1906850"/>
        </a:xfrm>
        <a:prstGeom prst="roundRect">
          <a:avLst/>
        </a:prstGeom>
        <a:solidFill>
          <a:schemeClr val="lt1"/>
        </a:solidFill>
        <a:ln w="12700" cap="flat" cmpd="sng" algn="ctr">
          <a:solidFill>
            <a:schemeClr val="accent2"/>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152400" tIns="76200" rIns="152400" bIns="76200" numCol="1" spcCol="1270" anchor="ctr" anchorCtr="0">
          <a:noAutofit/>
        </a:bodyPr>
        <a:lstStyle/>
        <a:p>
          <a:pPr lvl="0" algn="ctr" defTabSz="1778000">
            <a:lnSpc>
              <a:spcPct val="90000"/>
            </a:lnSpc>
            <a:spcBef>
              <a:spcPct val="0"/>
            </a:spcBef>
            <a:spcAft>
              <a:spcPct val="35000"/>
            </a:spcAft>
          </a:pPr>
          <a:r>
            <a:rPr lang="nl-NL" sz="4000" kern="1200" dirty="0"/>
            <a:t>Afweging 2</a:t>
          </a:r>
        </a:p>
      </dsp:txBody>
      <dsp:txXfrm>
        <a:off x="93085" y="2095325"/>
        <a:ext cx="3489218" cy="1720680"/>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E49CD5B-A30C-44C6-878E-41B9F969085E}"/>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p>
        </p:txBody>
      </p:sp>
      <p:sp>
        <p:nvSpPr>
          <p:cNvPr id="3" name="Ondertitel 2">
            <a:extLst>
              <a:ext uri="{FF2B5EF4-FFF2-40B4-BE49-F238E27FC236}">
                <a16:creationId xmlns:a16="http://schemas.microsoft.com/office/drawing/2014/main" id="{9C8EADF8-CFE2-4AA8-9359-94AE4C17310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p>
        </p:txBody>
      </p:sp>
      <p:sp>
        <p:nvSpPr>
          <p:cNvPr id="4" name="Tijdelijke aanduiding voor datum 3">
            <a:extLst>
              <a:ext uri="{FF2B5EF4-FFF2-40B4-BE49-F238E27FC236}">
                <a16:creationId xmlns:a16="http://schemas.microsoft.com/office/drawing/2014/main" id="{9ACE4D8D-5987-4164-8C51-32C6EE7DDD6A}"/>
              </a:ext>
            </a:extLst>
          </p:cNvPr>
          <p:cNvSpPr>
            <a:spLocks noGrp="1"/>
          </p:cNvSpPr>
          <p:nvPr>
            <p:ph type="dt" sz="half" idx="10"/>
          </p:nvPr>
        </p:nvSpPr>
        <p:spPr/>
        <p:txBody>
          <a:bodyPr/>
          <a:lstStyle/>
          <a:p>
            <a:fld id="{8B8C9E8E-AA01-4633-80C5-268E592B7A78}" type="datetimeFigureOut">
              <a:rPr lang="nl-NL" smtClean="0"/>
              <a:t>21-2-2021</a:t>
            </a:fld>
            <a:endParaRPr lang="nl-NL" dirty="0"/>
          </a:p>
        </p:txBody>
      </p:sp>
      <p:sp>
        <p:nvSpPr>
          <p:cNvPr id="5" name="Tijdelijke aanduiding voor voettekst 4">
            <a:extLst>
              <a:ext uri="{FF2B5EF4-FFF2-40B4-BE49-F238E27FC236}">
                <a16:creationId xmlns:a16="http://schemas.microsoft.com/office/drawing/2014/main" id="{737DA9B4-DE8E-4CFA-84CC-931A3536F520}"/>
              </a:ext>
            </a:extLst>
          </p:cNvPr>
          <p:cNvSpPr>
            <a:spLocks noGrp="1"/>
          </p:cNvSpPr>
          <p:nvPr>
            <p:ph type="ftr" sz="quarter" idx="11"/>
          </p:nvPr>
        </p:nvSpPr>
        <p:spPr/>
        <p:txBody>
          <a:bodyPr/>
          <a:lstStyle/>
          <a:p>
            <a:endParaRPr lang="nl-NL" dirty="0"/>
          </a:p>
        </p:txBody>
      </p:sp>
      <p:sp>
        <p:nvSpPr>
          <p:cNvPr id="6" name="Tijdelijke aanduiding voor dianummer 5">
            <a:extLst>
              <a:ext uri="{FF2B5EF4-FFF2-40B4-BE49-F238E27FC236}">
                <a16:creationId xmlns:a16="http://schemas.microsoft.com/office/drawing/2014/main" id="{2EB22ECD-2C8E-4ACE-8F6E-930D46C2D617}"/>
              </a:ext>
            </a:extLst>
          </p:cNvPr>
          <p:cNvSpPr>
            <a:spLocks noGrp="1"/>
          </p:cNvSpPr>
          <p:nvPr>
            <p:ph type="sldNum" sz="quarter" idx="12"/>
          </p:nvPr>
        </p:nvSpPr>
        <p:spPr/>
        <p:txBody>
          <a:bodyPr/>
          <a:lstStyle/>
          <a:p>
            <a:fld id="{E9160E86-49AA-4E1F-AE63-6459427CFCA0}" type="slidenum">
              <a:rPr lang="nl-NL" smtClean="0"/>
              <a:t>‹nr.›</a:t>
            </a:fld>
            <a:endParaRPr lang="nl-NL" dirty="0"/>
          </a:p>
        </p:txBody>
      </p:sp>
    </p:spTree>
    <p:extLst>
      <p:ext uri="{BB962C8B-B14F-4D97-AF65-F5344CB8AC3E}">
        <p14:creationId xmlns:p14="http://schemas.microsoft.com/office/powerpoint/2010/main" val="336553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57C6209-C747-49B5-8A1C-D2327F3C359F}"/>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5548F110-0DE9-4889-A79D-363D5C80D835}"/>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B1776D27-489E-4214-AC0E-4CD0512FF88C}"/>
              </a:ext>
            </a:extLst>
          </p:cNvPr>
          <p:cNvSpPr>
            <a:spLocks noGrp="1"/>
          </p:cNvSpPr>
          <p:nvPr>
            <p:ph type="dt" sz="half" idx="10"/>
          </p:nvPr>
        </p:nvSpPr>
        <p:spPr/>
        <p:txBody>
          <a:bodyPr/>
          <a:lstStyle/>
          <a:p>
            <a:fld id="{8B8C9E8E-AA01-4633-80C5-268E592B7A78}" type="datetimeFigureOut">
              <a:rPr lang="nl-NL" smtClean="0"/>
              <a:t>21-2-2021</a:t>
            </a:fld>
            <a:endParaRPr lang="nl-NL" dirty="0"/>
          </a:p>
        </p:txBody>
      </p:sp>
      <p:sp>
        <p:nvSpPr>
          <p:cNvPr id="5" name="Tijdelijke aanduiding voor voettekst 4">
            <a:extLst>
              <a:ext uri="{FF2B5EF4-FFF2-40B4-BE49-F238E27FC236}">
                <a16:creationId xmlns:a16="http://schemas.microsoft.com/office/drawing/2014/main" id="{66E8B828-03C8-4E8B-A117-F6C9CF40723D}"/>
              </a:ext>
            </a:extLst>
          </p:cNvPr>
          <p:cNvSpPr>
            <a:spLocks noGrp="1"/>
          </p:cNvSpPr>
          <p:nvPr>
            <p:ph type="ftr" sz="quarter" idx="11"/>
          </p:nvPr>
        </p:nvSpPr>
        <p:spPr/>
        <p:txBody>
          <a:bodyPr/>
          <a:lstStyle/>
          <a:p>
            <a:endParaRPr lang="nl-NL" dirty="0"/>
          </a:p>
        </p:txBody>
      </p:sp>
      <p:sp>
        <p:nvSpPr>
          <p:cNvPr id="6" name="Tijdelijke aanduiding voor dianummer 5">
            <a:extLst>
              <a:ext uri="{FF2B5EF4-FFF2-40B4-BE49-F238E27FC236}">
                <a16:creationId xmlns:a16="http://schemas.microsoft.com/office/drawing/2014/main" id="{BF6C250D-E52D-4D4D-9B13-CF4ABFDD81E6}"/>
              </a:ext>
            </a:extLst>
          </p:cNvPr>
          <p:cNvSpPr>
            <a:spLocks noGrp="1"/>
          </p:cNvSpPr>
          <p:nvPr>
            <p:ph type="sldNum" sz="quarter" idx="12"/>
          </p:nvPr>
        </p:nvSpPr>
        <p:spPr/>
        <p:txBody>
          <a:bodyPr/>
          <a:lstStyle/>
          <a:p>
            <a:fld id="{E9160E86-49AA-4E1F-AE63-6459427CFCA0}" type="slidenum">
              <a:rPr lang="nl-NL" smtClean="0"/>
              <a:t>‹nr.›</a:t>
            </a:fld>
            <a:endParaRPr lang="nl-NL" dirty="0"/>
          </a:p>
        </p:txBody>
      </p:sp>
    </p:spTree>
    <p:extLst>
      <p:ext uri="{BB962C8B-B14F-4D97-AF65-F5344CB8AC3E}">
        <p14:creationId xmlns:p14="http://schemas.microsoft.com/office/powerpoint/2010/main" val="2927184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D932DB9-8FCF-4097-AED3-FF4984AFB063}"/>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p>
        </p:txBody>
      </p:sp>
      <p:sp>
        <p:nvSpPr>
          <p:cNvPr id="3" name="Tijdelijke aanduiding voor tekst 2">
            <a:extLst>
              <a:ext uri="{FF2B5EF4-FFF2-40B4-BE49-F238E27FC236}">
                <a16:creationId xmlns:a16="http://schemas.microsoft.com/office/drawing/2014/main" id="{F34AF763-FCB8-4D0B-BEE6-12B5B7BADB6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3299774F-37D3-4F50-9628-480AAFC8CF34}"/>
              </a:ext>
            </a:extLst>
          </p:cNvPr>
          <p:cNvSpPr>
            <a:spLocks noGrp="1"/>
          </p:cNvSpPr>
          <p:nvPr>
            <p:ph type="dt" sz="half" idx="10"/>
          </p:nvPr>
        </p:nvSpPr>
        <p:spPr/>
        <p:txBody>
          <a:bodyPr/>
          <a:lstStyle/>
          <a:p>
            <a:fld id="{8B8C9E8E-AA01-4633-80C5-268E592B7A78}" type="datetimeFigureOut">
              <a:rPr lang="nl-NL" smtClean="0"/>
              <a:t>21-2-2021</a:t>
            </a:fld>
            <a:endParaRPr lang="nl-NL" dirty="0"/>
          </a:p>
        </p:txBody>
      </p:sp>
      <p:sp>
        <p:nvSpPr>
          <p:cNvPr id="5" name="Tijdelijke aanduiding voor voettekst 4">
            <a:extLst>
              <a:ext uri="{FF2B5EF4-FFF2-40B4-BE49-F238E27FC236}">
                <a16:creationId xmlns:a16="http://schemas.microsoft.com/office/drawing/2014/main" id="{66BF1E2A-86FF-45B2-8034-BFA2C83A3FD2}"/>
              </a:ext>
            </a:extLst>
          </p:cNvPr>
          <p:cNvSpPr>
            <a:spLocks noGrp="1"/>
          </p:cNvSpPr>
          <p:nvPr>
            <p:ph type="ftr" sz="quarter" idx="11"/>
          </p:nvPr>
        </p:nvSpPr>
        <p:spPr/>
        <p:txBody>
          <a:bodyPr/>
          <a:lstStyle/>
          <a:p>
            <a:endParaRPr lang="nl-NL" dirty="0"/>
          </a:p>
        </p:txBody>
      </p:sp>
      <p:sp>
        <p:nvSpPr>
          <p:cNvPr id="6" name="Tijdelijke aanduiding voor dianummer 5">
            <a:extLst>
              <a:ext uri="{FF2B5EF4-FFF2-40B4-BE49-F238E27FC236}">
                <a16:creationId xmlns:a16="http://schemas.microsoft.com/office/drawing/2014/main" id="{EA56060B-6791-4D36-930E-126F462FB50B}"/>
              </a:ext>
            </a:extLst>
          </p:cNvPr>
          <p:cNvSpPr>
            <a:spLocks noGrp="1"/>
          </p:cNvSpPr>
          <p:nvPr>
            <p:ph type="sldNum" sz="quarter" idx="12"/>
          </p:nvPr>
        </p:nvSpPr>
        <p:spPr/>
        <p:txBody>
          <a:bodyPr/>
          <a:lstStyle/>
          <a:p>
            <a:fld id="{E9160E86-49AA-4E1F-AE63-6459427CFCA0}" type="slidenum">
              <a:rPr lang="nl-NL" smtClean="0"/>
              <a:t>‹nr.›</a:t>
            </a:fld>
            <a:endParaRPr lang="nl-NL" dirty="0"/>
          </a:p>
        </p:txBody>
      </p:sp>
    </p:spTree>
    <p:extLst>
      <p:ext uri="{BB962C8B-B14F-4D97-AF65-F5344CB8AC3E}">
        <p14:creationId xmlns:p14="http://schemas.microsoft.com/office/powerpoint/2010/main" val="12081135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B48E8F5-9A38-4DCE-BC24-62F6D5E828BA}"/>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4323EAEB-D76E-43FD-8C0A-56EC3839EA77}"/>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a:extLst>
              <a:ext uri="{FF2B5EF4-FFF2-40B4-BE49-F238E27FC236}">
                <a16:creationId xmlns:a16="http://schemas.microsoft.com/office/drawing/2014/main" id="{DEE4908A-7CE5-4DE8-9815-B3AA61EC2976}"/>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a:extLst>
              <a:ext uri="{FF2B5EF4-FFF2-40B4-BE49-F238E27FC236}">
                <a16:creationId xmlns:a16="http://schemas.microsoft.com/office/drawing/2014/main" id="{45BB0C97-2A8C-47BF-802F-30BE4A883E04}"/>
              </a:ext>
            </a:extLst>
          </p:cNvPr>
          <p:cNvSpPr>
            <a:spLocks noGrp="1"/>
          </p:cNvSpPr>
          <p:nvPr>
            <p:ph type="dt" sz="half" idx="10"/>
          </p:nvPr>
        </p:nvSpPr>
        <p:spPr/>
        <p:txBody>
          <a:bodyPr/>
          <a:lstStyle/>
          <a:p>
            <a:fld id="{8B8C9E8E-AA01-4633-80C5-268E592B7A78}" type="datetimeFigureOut">
              <a:rPr lang="nl-NL" smtClean="0"/>
              <a:t>21-2-2021</a:t>
            </a:fld>
            <a:endParaRPr lang="nl-NL" dirty="0"/>
          </a:p>
        </p:txBody>
      </p:sp>
      <p:sp>
        <p:nvSpPr>
          <p:cNvPr id="6" name="Tijdelijke aanduiding voor voettekst 5">
            <a:extLst>
              <a:ext uri="{FF2B5EF4-FFF2-40B4-BE49-F238E27FC236}">
                <a16:creationId xmlns:a16="http://schemas.microsoft.com/office/drawing/2014/main" id="{DAC9534B-71E0-43FB-894E-94C91E5027B5}"/>
              </a:ext>
            </a:extLst>
          </p:cNvPr>
          <p:cNvSpPr>
            <a:spLocks noGrp="1"/>
          </p:cNvSpPr>
          <p:nvPr>
            <p:ph type="ftr" sz="quarter" idx="11"/>
          </p:nvPr>
        </p:nvSpPr>
        <p:spPr/>
        <p:txBody>
          <a:bodyPr/>
          <a:lstStyle/>
          <a:p>
            <a:endParaRPr lang="nl-NL" dirty="0"/>
          </a:p>
        </p:txBody>
      </p:sp>
      <p:sp>
        <p:nvSpPr>
          <p:cNvPr id="7" name="Tijdelijke aanduiding voor dianummer 6">
            <a:extLst>
              <a:ext uri="{FF2B5EF4-FFF2-40B4-BE49-F238E27FC236}">
                <a16:creationId xmlns:a16="http://schemas.microsoft.com/office/drawing/2014/main" id="{9854127D-487C-4283-AC33-59A2B3521F12}"/>
              </a:ext>
            </a:extLst>
          </p:cNvPr>
          <p:cNvSpPr>
            <a:spLocks noGrp="1"/>
          </p:cNvSpPr>
          <p:nvPr>
            <p:ph type="sldNum" sz="quarter" idx="12"/>
          </p:nvPr>
        </p:nvSpPr>
        <p:spPr/>
        <p:txBody>
          <a:bodyPr/>
          <a:lstStyle/>
          <a:p>
            <a:fld id="{E9160E86-49AA-4E1F-AE63-6459427CFCA0}" type="slidenum">
              <a:rPr lang="nl-NL" smtClean="0"/>
              <a:t>‹nr.›</a:t>
            </a:fld>
            <a:endParaRPr lang="nl-NL" dirty="0"/>
          </a:p>
        </p:txBody>
      </p:sp>
    </p:spTree>
    <p:extLst>
      <p:ext uri="{BB962C8B-B14F-4D97-AF65-F5344CB8AC3E}">
        <p14:creationId xmlns:p14="http://schemas.microsoft.com/office/powerpoint/2010/main" val="23945737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069EFB6-28AF-415D-BE17-F4436158A58E}"/>
              </a:ext>
            </a:extLst>
          </p:cNvPr>
          <p:cNvSpPr>
            <a:spLocks noGrp="1"/>
          </p:cNvSpPr>
          <p:nvPr>
            <p:ph type="title"/>
          </p:nvPr>
        </p:nvSpPr>
        <p:spPr>
          <a:xfrm>
            <a:off x="839788" y="365125"/>
            <a:ext cx="10515600" cy="1325563"/>
          </a:xfrm>
        </p:spPr>
        <p:txBody>
          <a:bodyPr/>
          <a:lstStyle/>
          <a:p>
            <a:r>
              <a:rPr lang="nl-NL"/>
              <a:t>Klik om stijl te bewerken</a:t>
            </a:r>
          </a:p>
        </p:txBody>
      </p:sp>
      <p:sp>
        <p:nvSpPr>
          <p:cNvPr id="3" name="Tijdelijke aanduiding voor tekst 2">
            <a:extLst>
              <a:ext uri="{FF2B5EF4-FFF2-40B4-BE49-F238E27FC236}">
                <a16:creationId xmlns:a16="http://schemas.microsoft.com/office/drawing/2014/main" id="{0926C4CE-92F8-4751-8115-3598603DBAE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67442B1C-F6AD-40E0-90E9-68424B1A49ED}"/>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a:extLst>
              <a:ext uri="{FF2B5EF4-FFF2-40B4-BE49-F238E27FC236}">
                <a16:creationId xmlns:a16="http://schemas.microsoft.com/office/drawing/2014/main" id="{F1E7C56D-10B8-40E1-876F-87D83F96A4F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1F9A482A-E899-4454-AF33-8F7CF2FD84EB}"/>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a:extLst>
              <a:ext uri="{FF2B5EF4-FFF2-40B4-BE49-F238E27FC236}">
                <a16:creationId xmlns:a16="http://schemas.microsoft.com/office/drawing/2014/main" id="{9C30E1BB-85EA-478B-ACD5-BE5CEF6DE371}"/>
              </a:ext>
            </a:extLst>
          </p:cNvPr>
          <p:cNvSpPr>
            <a:spLocks noGrp="1"/>
          </p:cNvSpPr>
          <p:nvPr>
            <p:ph type="dt" sz="half" idx="10"/>
          </p:nvPr>
        </p:nvSpPr>
        <p:spPr/>
        <p:txBody>
          <a:bodyPr/>
          <a:lstStyle/>
          <a:p>
            <a:fld id="{8B8C9E8E-AA01-4633-80C5-268E592B7A78}" type="datetimeFigureOut">
              <a:rPr lang="nl-NL" smtClean="0"/>
              <a:t>21-2-2021</a:t>
            </a:fld>
            <a:endParaRPr lang="nl-NL" dirty="0"/>
          </a:p>
        </p:txBody>
      </p:sp>
      <p:sp>
        <p:nvSpPr>
          <p:cNvPr id="8" name="Tijdelijke aanduiding voor voettekst 7">
            <a:extLst>
              <a:ext uri="{FF2B5EF4-FFF2-40B4-BE49-F238E27FC236}">
                <a16:creationId xmlns:a16="http://schemas.microsoft.com/office/drawing/2014/main" id="{C79BECFF-F2D6-4B49-ABBE-A1AC60D57865}"/>
              </a:ext>
            </a:extLst>
          </p:cNvPr>
          <p:cNvSpPr>
            <a:spLocks noGrp="1"/>
          </p:cNvSpPr>
          <p:nvPr>
            <p:ph type="ftr" sz="quarter" idx="11"/>
          </p:nvPr>
        </p:nvSpPr>
        <p:spPr/>
        <p:txBody>
          <a:bodyPr/>
          <a:lstStyle/>
          <a:p>
            <a:endParaRPr lang="nl-NL" dirty="0"/>
          </a:p>
        </p:txBody>
      </p:sp>
      <p:sp>
        <p:nvSpPr>
          <p:cNvPr id="9" name="Tijdelijke aanduiding voor dianummer 8">
            <a:extLst>
              <a:ext uri="{FF2B5EF4-FFF2-40B4-BE49-F238E27FC236}">
                <a16:creationId xmlns:a16="http://schemas.microsoft.com/office/drawing/2014/main" id="{EFEB860C-6DAE-4C2A-9EC9-7BEBC299571D}"/>
              </a:ext>
            </a:extLst>
          </p:cNvPr>
          <p:cNvSpPr>
            <a:spLocks noGrp="1"/>
          </p:cNvSpPr>
          <p:nvPr>
            <p:ph type="sldNum" sz="quarter" idx="12"/>
          </p:nvPr>
        </p:nvSpPr>
        <p:spPr/>
        <p:txBody>
          <a:bodyPr/>
          <a:lstStyle/>
          <a:p>
            <a:fld id="{E9160E86-49AA-4E1F-AE63-6459427CFCA0}" type="slidenum">
              <a:rPr lang="nl-NL" smtClean="0"/>
              <a:t>‹nr.›</a:t>
            </a:fld>
            <a:endParaRPr lang="nl-NL" dirty="0"/>
          </a:p>
        </p:txBody>
      </p:sp>
    </p:spTree>
    <p:extLst>
      <p:ext uri="{BB962C8B-B14F-4D97-AF65-F5344CB8AC3E}">
        <p14:creationId xmlns:p14="http://schemas.microsoft.com/office/powerpoint/2010/main" val="2200004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4EF00F7-632E-4EDF-9B38-D309CF608F44}"/>
              </a:ext>
            </a:extLst>
          </p:cNvPr>
          <p:cNvSpPr>
            <a:spLocks noGrp="1"/>
          </p:cNvSpPr>
          <p:nvPr>
            <p:ph type="title"/>
          </p:nvPr>
        </p:nvSpPr>
        <p:spPr/>
        <p:txBody>
          <a:bodyPr/>
          <a:lstStyle/>
          <a:p>
            <a:r>
              <a:rPr lang="nl-NL"/>
              <a:t>Klik om stijl te bewerken</a:t>
            </a:r>
          </a:p>
        </p:txBody>
      </p:sp>
      <p:sp>
        <p:nvSpPr>
          <p:cNvPr id="3" name="Tijdelijke aanduiding voor datum 2">
            <a:extLst>
              <a:ext uri="{FF2B5EF4-FFF2-40B4-BE49-F238E27FC236}">
                <a16:creationId xmlns:a16="http://schemas.microsoft.com/office/drawing/2014/main" id="{EA7909AF-7AC4-46C8-9FE9-83A594EBA779}"/>
              </a:ext>
            </a:extLst>
          </p:cNvPr>
          <p:cNvSpPr>
            <a:spLocks noGrp="1"/>
          </p:cNvSpPr>
          <p:nvPr>
            <p:ph type="dt" sz="half" idx="10"/>
          </p:nvPr>
        </p:nvSpPr>
        <p:spPr/>
        <p:txBody>
          <a:bodyPr/>
          <a:lstStyle/>
          <a:p>
            <a:fld id="{8B8C9E8E-AA01-4633-80C5-268E592B7A78}" type="datetimeFigureOut">
              <a:rPr lang="nl-NL" smtClean="0"/>
              <a:t>21-2-2021</a:t>
            </a:fld>
            <a:endParaRPr lang="nl-NL" dirty="0"/>
          </a:p>
        </p:txBody>
      </p:sp>
      <p:sp>
        <p:nvSpPr>
          <p:cNvPr id="4" name="Tijdelijke aanduiding voor voettekst 3">
            <a:extLst>
              <a:ext uri="{FF2B5EF4-FFF2-40B4-BE49-F238E27FC236}">
                <a16:creationId xmlns:a16="http://schemas.microsoft.com/office/drawing/2014/main" id="{97E87754-876E-4C9B-A3CB-38C76903951C}"/>
              </a:ext>
            </a:extLst>
          </p:cNvPr>
          <p:cNvSpPr>
            <a:spLocks noGrp="1"/>
          </p:cNvSpPr>
          <p:nvPr>
            <p:ph type="ftr" sz="quarter" idx="11"/>
          </p:nvPr>
        </p:nvSpPr>
        <p:spPr/>
        <p:txBody>
          <a:bodyPr/>
          <a:lstStyle/>
          <a:p>
            <a:endParaRPr lang="nl-NL" dirty="0"/>
          </a:p>
        </p:txBody>
      </p:sp>
      <p:sp>
        <p:nvSpPr>
          <p:cNvPr id="5" name="Tijdelijke aanduiding voor dianummer 4">
            <a:extLst>
              <a:ext uri="{FF2B5EF4-FFF2-40B4-BE49-F238E27FC236}">
                <a16:creationId xmlns:a16="http://schemas.microsoft.com/office/drawing/2014/main" id="{A9B104A6-BF30-4E45-9622-77F0DA6358A9}"/>
              </a:ext>
            </a:extLst>
          </p:cNvPr>
          <p:cNvSpPr>
            <a:spLocks noGrp="1"/>
          </p:cNvSpPr>
          <p:nvPr>
            <p:ph type="sldNum" sz="quarter" idx="12"/>
          </p:nvPr>
        </p:nvSpPr>
        <p:spPr/>
        <p:txBody>
          <a:bodyPr/>
          <a:lstStyle/>
          <a:p>
            <a:fld id="{E9160E86-49AA-4E1F-AE63-6459427CFCA0}" type="slidenum">
              <a:rPr lang="nl-NL" smtClean="0"/>
              <a:t>‹nr.›</a:t>
            </a:fld>
            <a:endParaRPr lang="nl-NL" dirty="0"/>
          </a:p>
        </p:txBody>
      </p:sp>
    </p:spTree>
    <p:extLst>
      <p:ext uri="{BB962C8B-B14F-4D97-AF65-F5344CB8AC3E}">
        <p14:creationId xmlns:p14="http://schemas.microsoft.com/office/powerpoint/2010/main" val="23424653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CCE72AC4-A4F7-4533-9347-D9A6DA6F60AC}"/>
              </a:ext>
            </a:extLst>
          </p:cNvPr>
          <p:cNvSpPr>
            <a:spLocks noGrp="1"/>
          </p:cNvSpPr>
          <p:nvPr>
            <p:ph type="dt" sz="half" idx="10"/>
          </p:nvPr>
        </p:nvSpPr>
        <p:spPr/>
        <p:txBody>
          <a:bodyPr/>
          <a:lstStyle/>
          <a:p>
            <a:fld id="{8B8C9E8E-AA01-4633-80C5-268E592B7A78}" type="datetimeFigureOut">
              <a:rPr lang="nl-NL" smtClean="0"/>
              <a:t>21-2-2021</a:t>
            </a:fld>
            <a:endParaRPr lang="nl-NL" dirty="0"/>
          </a:p>
        </p:txBody>
      </p:sp>
      <p:sp>
        <p:nvSpPr>
          <p:cNvPr id="3" name="Tijdelijke aanduiding voor voettekst 2">
            <a:extLst>
              <a:ext uri="{FF2B5EF4-FFF2-40B4-BE49-F238E27FC236}">
                <a16:creationId xmlns:a16="http://schemas.microsoft.com/office/drawing/2014/main" id="{514FB311-7A93-479B-B781-62A323F5372F}"/>
              </a:ext>
            </a:extLst>
          </p:cNvPr>
          <p:cNvSpPr>
            <a:spLocks noGrp="1"/>
          </p:cNvSpPr>
          <p:nvPr>
            <p:ph type="ftr" sz="quarter" idx="11"/>
          </p:nvPr>
        </p:nvSpPr>
        <p:spPr/>
        <p:txBody>
          <a:bodyPr/>
          <a:lstStyle/>
          <a:p>
            <a:endParaRPr lang="nl-NL" dirty="0"/>
          </a:p>
        </p:txBody>
      </p:sp>
      <p:sp>
        <p:nvSpPr>
          <p:cNvPr id="4" name="Tijdelijke aanduiding voor dianummer 3">
            <a:extLst>
              <a:ext uri="{FF2B5EF4-FFF2-40B4-BE49-F238E27FC236}">
                <a16:creationId xmlns:a16="http://schemas.microsoft.com/office/drawing/2014/main" id="{C28CFC1D-BDF1-4345-9E54-582754633F21}"/>
              </a:ext>
            </a:extLst>
          </p:cNvPr>
          <p:cNvSpPr>
            <a:spLocks noGrp="1"/>
          </p:cNvSpPr>
          <p:nvPr>
            <p:ph type="sldNum" sz="quarter" idx="12"/>
          </p:nvPr>
        </p:nvSpPr>
        <p:spPr/>
        <p:txBody>
          <a:bodyPr/>
          <a:lstStyle/>
          <a:p>
            <a:fld id="{E9160E86-49AA-4E1F-AE63-6459427CFCA0}" type="slidenum">
              <a:rPr lang="nl-NL" smtClean="0"/>
              <a:t>‹nr.›</a:t>
            </a:fld>
            <a:endParaRPr lang="nl-NL" dirty="0"/>
          </a:p>
        </p:txBody>
      </p:sp>
    </p:spTree>
    <p:extLst>
      <p:ext uri="{BB962C8B-B14F-4D97-AF65-F5344CB8AC3E}">
        <p14:creationId xmlns:p14="http://schemas.microsoft.com/office/powerpoint/2010/main" val="10076264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0C013D4-0879-495B-BF20-99F0C26B20E1}"/>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inhoud 2">
            <a:extLst>
              <a:ext uri="{FF2B5EF4-FFF2-40B4-BE49-F238E27FC236}">
                <a16:creationId xmlns:a16="http://schemas.microsoft.com/office/drawing/2014/main" id="{21C61195-77F8-4CB7-95A0-397403EAF27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a:extLst>
              <a:ext uri="{FF2B5EF4-FFF2-40B4-BE49-F238E27FC236}">
                <a16:creationId xmlns:a16="http://schemas.microsoft.com/office/drawing/2014/main" id="{C013D521-C552-4242-A4BB-6E7E9B9365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4154F00D-2406-4EC1-8BF7-F83E46F4FBAE}"/>
              </a:ext>
            </a:extLst>
          </p:cNvPr>
          <p:cNvSpPr>
            <a:spLocks noGrp="1"/>
          </p:cNvSpPr>
          <p:nvPr>
            <p:ph type="dt" sz="half" idx="10"/>
          </p:nvPr>
        </p:nvSpPr>
        <p:spPr/>
        <p:txBody>
          <a:bodyPr/>
          <a:lstStyle/>
          <a:p>
            <a:fld id="{8B8C9E8E-AA01-4633-80C5-268E592B7A78}" type="datetimeFigureOut">
              <a:rPr lang="nl-NL" smtClean="0"/>
              <a:t>21-2-2021</a:t>
            </a:fld>
            <a:endParaRPr lang="nl-NL" dirty="0"/>
          </a:p>
        </p:txBody>
      </p:sp>
      <p:sp>
        <p:nvSpPr>
          <p:cNvPr id="6" name="Tijdelijke aanduiding voor voettekst 5">
            <a:extLst>
              <a:ext uri="{FF2B5EF4-FFF2-40B4-BE49-F238E27FC236}">
                <a16:creationId xmlns:a16="http://schemas.microsoft.com/office/drawing/2014/main" id="{F09CC7BC-0141-40B1-9F15-224BF3958A60}"/>
              </a:ext>
            </a:extLst>
          </p:cNvPr>
          <p:cNvSpPr>
            <a:spLocks noGrp="1"/>
          </p:cNvSpPr>
          <p:nvPr>
            <p:ph type="ftr" sz="quarter" idx="11"/>
          </p:nvPr>
        </p:nvSpPr>
        <p:spPr/>
        <p:txBody>
          <a:bodyPr/>
          <a:lstStyle/>
          <a:p>
            <a:endParaRPr lang="nl-NL" dirty="0"/>
          </a:p>
        </p:txBody>
      </p:sp>
      <p:sp>
        <p:nvSpPr>
          <p:cNvPr id="7" name="Tijdelijke aanduiding voor dianummer 6">
            <a:extLst>
              <a:ext uri="{FF2B5EF4-FFF2-40B4-BE49-F238E27FC236}">
                <a16:creationId xmlns:a16="http://schemas.microsoft.com/office/drawing/2014/main" id="{FCF2E2D3-2F6B-4EE7-B3A8-71DE5C8C5F79}"/>
              </a:ext>
            </a:extLst>
          </p:cNvPr>
          <p:cNvSpPr>
            <a:spLocks noGrp="1"/>
          </p:cNvSpPr>
          <p:nvPr>
            <p:ph type="sldNum" sz="quarter" idx="12"/>
          </p:nvPr>
        </p:nvSpPr>
        <p:spPr/>
        <p:txBody>
          <a:bodyPr/>
          <a:lstStyle/>
          <a:p>
            <a:fld id="{E9160E86-49AA-4E1F-AE63-6459427CFCA0}" type="slidenum">
              <a:rPr lang="nl-NL" smtClean="0"/>
              <a:t>‹nr.›</a:t>
            </a:fld>
            <a:endParaRPr lang="nl-NL" dirty="0"/>
          </a:p>
        </p:txBody>
      </p:sp>
    </p:spTree>
    <p:extLst>
      <p:ext uri="{BB962C8B-B14F-4D97-AF65-F5344CB8AC3E}">
        <p14:creationId xmlns:p14="http://schemas.microsoft.com/office/powerpoint/2010/main" val="41689296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FB11774-09EF-4CC4-B425-0B70E3E03D69}"/>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afbeelding 2">
            <a:extLst>
              <a:ext uri="{FF2B5EF4-FFF2-40B4-BE49-F238E27FC236}">
                <a16:creationId xmlns:a16="http://schemas.microsoft.com/office/drawing/2014/main" id="{16B6E960-D9A7-40A0-BC3F-26B3141167C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dirty="0"/>
          </a:p>
        </p:txBody>
      </p:sp>
      <p:sp>
        <p:nvSpPr>
          <p:cNvPr id="4" name="Tijdelijke aanduiding voor tekst 3">
            <a:extLst>
              <a:ext uri="{FF2B5EF4-FFF2-40B4-BE49-F238E27FC236}">
                <a16:creationId xmlns:a16="http://schemas.microsoft.com/office/drawing/2014/main" id="{89EDBB99-CEA9-4BAF-99AA-4643409162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429A2997-10DA-4A30-807B-6079E003BF23}"/>
              </a:ext>
            </a:extLst>
          </p:cNvPr>
          <p:cNvSpPr>
            <a:spLocks noGrp="1"/>
          </p:cNvSpPr>
          <p:nvPr>
            <p:ph type="dt" sz="half" idx="10"/>
          </p:nvPr>
        </p:nvSpPr>
        <p:spPr/>
        <p:txBody>
          <a:bodyPr/>
          <a:lstStyle/>
          <a:p>
            <a:fld id="{8B8C9E8E-AA01-4633-80C5-268E592B7A78}" type="datetimeFigureOut">
              <a:rPr lang="nl-NL" smtClean="0"/>
              <a:t>21-2-2021</a:t>
            </a:fld>
            <a:endParaRPr lang="nl-NL" dirty="0"/>
          </a:p>
        </p:txBody>
      </p:sp>
      <p:sp>
        <p:nvSpPr>
          <p:cNvPr id="6" name="Tijdelijke aanduiding voor voettekst 5">
            <a:extLst>
              <a:ext uri="{FF2B5EF4-FFF2-40B4-BE49-F238E27FC236}">
                <a16:creationId xmlns:a16="http://schemas.microsoft.com/office/drawing/2014/main" id="{83E677D8-C8D3-4D62-8240-022B3A505506}"/>
              </a:ext>
            </a:extLst>
          </p:cNvPr>
          <p:cNvSpPr>
            <a:spLocks noGrp="1"/>
          </p:cNvSpPr>
          <p:nvPr>
            <p:ph type="ftr" sz="quarter" idx="11"/>
          </p:nvPr>
        </p:nvSpPr>
        <p:spPr/>
        <p:txBody>
          <a:bodyPr/>
          <a:lstStyle/>
          <a:p>
            <a:endParaRPr lang="nl-NL" dirty="0"/>
          </a:p>
        </p:txBody>
      </p:sp>
      <p:sp>
        <p:nvSpPr>
          <p:cNvPr id="7" name="Tijdelijke aanduiding voor dianummer 6">
            <a:extLst>
              <a:ext uri="{FF2B5EF4-FFF2-40B4-BE49-F238E27FC236}">
                <a16:creationId xmlns:a16="http://schemas.microsoft.com/office/drawing/2014/main" id="{04AFF287-03A6-424D-A6D2-2C0D7F61DC61}"/>
              </a:ext>
            </a:extLst>
          </p:cNvPr>
          <p:cNvSpPr>
            <a:spLocks noGrp="1"/>
          </p:cNvSpPr>
          <p:nvPr>
            <p:ph type="sldNum" sz="quarter" idx="12"/>
          </p:nvPr>
        </p:nvSpPr>
        <p:spPr/>
        <p:txBody>
          <a:bodyPr/>
          <a:lstStyle/>
          <a:p>
            <a:fld id="{E9160E86-49AA-4E1F-AE63-6459427CFCA0}" type="slidenum">
              <a:rPr lang="nl-NL" smtClean="0"/>
              <a:t>‹nr.›</a:t>
            </a:fld>
            <a:endParaRPr lang="nl-NL" dirty="0"/>
          </a:p>
        </p:txBody>
      </p:sp>
    </p:spTree>
    <p:extLst>
      <p:ext uri="{BB962C8B-B14F-4D97-AF65-F5344CB8AC3E}">
        <p14:creationId xmlns:p14="http://schemas.microsoft.com/office/powerpoint/2010/main" val="10798614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3C683A3-3736-4786-A400-32C47BA76A5A}"/>
              </a:ext>
            </a:extLst>
          </p:cNvPr>
          <p:cNvSpPr>
            <a:spLocks noGrp="1"/>
          </p:cNvSpPr>
          <p:nvPr>
            <p:ph type="title"/>
          </p:nvPr>
        </p:nvSpPr>
        <p:spPr/>
        <p:txBody>
          <a:bodyPr/>
          <a:lstStyle/>
          <a:p>
            <a:r>
              <a:rPr lang="nl-NL"/>
              <a:t>Klik om stijl te bewerken</a:t>
            </a:r>
          </a:p>
        </p:txBody>
      </p:sp>
      <p:sp>
        <p:nvSpPr>
          <p:cNvPr id="3" name="Tijdelijke aanduiding voor verticale tekst 2">
            <a:extLst>
              <a:ext uri="{FF2B5EF4-FFF2-40B4-BE49-F238E27FC236}">
                <a16:creationId xmlns:a16="http://schemas.microsoft.com/office/drawing/2014/main" id="{E55628FA-6495-459A-A93C-6191C7953D17}"/>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16EC5614-063B-461B-9824-8F38D112F21E}"/>
              </a:ext>
            </a:extLst>
          </p:cNvPr>
          <p:cNvSpPr>
            <a:spLocks noGrp="1"/>
          </p:cNvSpPr>
          <p:nvPr>
            <p:ph type="dt" sz="half" idx="10"/>
          </p:nvPr>
        </p:nvSpPr>
        <p:spPr/>
        <p:txBody>
          <a:bodyPr/>
          <a:lstStyle/>
          <a:p>
            <a:fld id="{8B8C9E8E-AA01-4633-80C5-268E592B7A78}" type="datetimeFigureOut">
              <a:rPr lang="nl-NL" smtClean="0"/>
              <a:t>21-2-2021</a:t>
            </a:fld>
            <a:endParaRPr lang="nl-NL" dirty="0"/>
          </a:p>
        </p:txBody>
      </p:sp>
      <p:sp>
        <p:nvSpPr>
          <p:cNvPr id="5" name="Tijdelijke aanduiding voor voettekst 4">
            <a:extLst>
              <a:ext uri="{FF2B5EF4-FFF2-40B4-BE49-F238E27FC236}">
                <a16:creationId xmlns:a16="http://schemas.microsoft.com/office/drawing/2014/main" id="{2409313E-737B-426B-82F5-7C3C3ADBBB24}"/>
              </a:ext>
            </a:extLst>
          </p:cNvPr>
          <p:cNvSpPr>
            <a:spLocks noGrp="1"/>
          </p:cNvSpPr>
          <p:nvPr>
            <p:ph type="ftr" sz="quarter" idx="11"/>
          </p:nvPr>
        </p:nvSpPr>
        <p:spPr/>
        <p:txBody>
          <a:bodyPr/>
          <a:lstStyle/>
          <a:p>
            <a:endParaRPr lang="nl-NL" dirty="0"/>
          </a:p>
        </p:txBody>
      </p:sp>
      <p:sp>
        <p:nvSpPr>
          <p:cNvPr id="6" name="Tijdelijke aanduiding voor dianummer 5">
            <a:extLst>
              <a:ext uri="{FF2B5EF4-FFF2-40B4-BE49-F238E27FC236}">
                <a16:creationId xmlns:a16="http://schemas.microsoft.com/office/drawing/2014/main" id="{A77B9101-A86F-4487-83AA-7B88CA8E03ED}"/>
              </a:ext>
            </a:extLst>
          </p:cNvPr>
          <p:cNvSpPr>
            <a:spLocks noGrp="1"/>
          </p:cNvSpPr>
          <p:nvPr>
            <p:ph type="sldNum" sz="quarter" idx="12"/>
          </p:nvPr>
        </p:nvSpPr>
        <p:spPr/>
        <p:txBody>
          <a:bodyPr/>
          <a:lstStyle/>
          <a:p>
            <a:fld id="{E9160E86-49AA-4E1F-AE63-6459427CFCA0}" type="slidenum">
              <a:rPr lang="nl-NL" smtClean="0"/>
              <a:t>‹nr.›</a:t>
            </a:fld>
            <a:endParaRPr lang="nl-NL" dirty="0"/>
          </a:p>
        </p:txBody>
      </p:sp>
    </p:spTree>
    <p:extLst>
      <p:ext uri="{BB962C8B-B14F-4D97-AF65-F5344CB8AC3E}">
        <p14:creationId xmlns:p14="http://schemas.microsoft.com/office/powerpoint/2010/main" val="15059902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6BB2CC53-98D4-4691-84D5-53B7522CA9B7}"/>
              </a:ext>
            </a:extLst>
          </p:cNvPr>
          <p:cNvSpPr>
            <a:spLocks noGrp="1"/>
          </p:cNvSpPr>
          <p:nvPr>
            <p:ph type="title" orient="vert"/>
          </p:nvPr>
        </p:nvSpPr>
        <p:spPr>
          <a:xfrm>
            <a:off x="8724900" y="365125"/>
            <a:ext cx="2628900" cy="5811838"/>
          </a:xfrm>
        </p:spPr>
        <p:txBody>
          <a:bodyPr vert="eaVert"/>
          <a:lstStyle/>
          <a:p>
            <a:r>
              <a:rPr lang="nl-NL"/>
              <a:t>Klik om stijl te bewerken</a:t>
            </a:r>
          </a:p>
        </p:txBody>
      </p:sp>
      <p:sp>
        <p:nvSpPr>
          <p:cNvPr id="3" name="Tijdelijke aanduiding voor verticale tekst 2">
            <a:extLst>
              <a:ext uri="{FF2B5EF4-FFF2-40B4-BE49-F238E27FC236}">
                <a16:creationId xmlns:a16="http://schemas.microsoft.com/office/drawing/2014/main" id="{47B2C697-9631-4CD5-8E33-6B9C5031CEBB}"/>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D1B710F9-B8C1-435F-BCDA-5DC5F3004AA5}"/>
              </a:ext>
            </a:extLst>
          </p:cNvPr>
          <p:cNvSpPr>
            <a:spLocks noGrp="1"/>
          </p:cNvSpPr>
          <p:nvPr>
            <p:ph type="dt" sz="half" idx="10"/>
          </p:nvPr>
        </p:nvSpPr>
        <p:spPr/>
        <p:txBody>
          <a:bodyPr/>
          <a:lstStyle/>
          <a:p>
            <a:fld id="{8B8C9E8E-AA01-4633-80C5-268E592B7A78}" type="datetimeFigureOut">
              <a:rPr lang="nl-NL" smtClean="0"/>
              <a:t>21-2-2021</a:t>
            </a:fld>
            <a:endParaRPr lang="nl-NL" dirty="0"/>
          </a:p>
        </p:txBody>
      </p:sp>
      <p:sp>
        <p:nvSpPr>
          <p:cNvPr id="5" name="Tijdelijke aanduiding voor voettekst 4">
            <a:extLst>
              <a:ext uri="{FF2B5EF4-FFF2-40B4-BE49-F238E27FC236}">
                <a16:creationId xmlns:a16="http://schemas.microsoft.com/office/drawing/2014/main" id="{7ECC19A4-D0E7-4756-B918-B4C5934F8D56}"/>
              </a:ext>
            </a:extLst>
          </p:cNvPr>
          <p:cNvSpPr>
            <a:spLocks noGrp="1"/>
          </p:cNvSpPr>
          <p:nvPr>
            <p:ph type="ftr" sz="quarter" idx="11"/>
          </p:nvPr>
        </p:nvSpPr>
        <p:spPr/>
        <p:txBody>
          <a:bodyPr/>
          <a:lstStyle/>
          <a:p>
            <a:endParaRPr lang="nl-NL" dirty="0"/>
          </a:p>
        </p:txBody>
      </p:sp>
      <p:sp>
        <p:nvSpPr>
          <p:cNvPr id="6" name="Tijdelijke aanduiding voor dianummer 5">
            <a:extLst>
              <a:ext uri="{FF2B5EF4-FFF2-40B4-BE49-F238E27FC236}">
                <a16:creationId xmlns:a16="http://schemas.microsoft.com/office/drawing/2014/main" id="{F096F8F3-B21D-4149-8087-23883467B0AE}"/>
              </a:ext>
            </a:extLst>
          </p:cNvPr>
          <p:cNvSpPr>
            <a:spLocks noGrp="1"/>
          </p:cNvSpPr>
          <p:nvPr>
            <p:ph type="sldNum" sz="quarter" idx="12"/>
          </p:nvPr>
        </p:nvSpPr>
        <p:spPr/>
        <p:txBody>
          <a:bodyPr/>
          <a:lstStyle/>
          <a:p>
            <a:fld id="{E9160E86-49AA-4E1F-AE63-6459427CFCA0}" type="slidenum">
              <a:rPr lang="nl-NL" smtClean="0"/>
              <a:t>‹nr.›</a:t>
            </a:fld>
            <a:endParaRPr lang="nl-NL" dirty="0"/>
          </a:p>
        </p:txBody>
      </p:sp>
    </p:spTree>
    <p:extLst>
      <p:ext uri="{BB962C8B-B14F-4D97-AF65-F5344CB8AC3E}">
        <p14:creationId xmlns:p14="http://schemas.microsoft.com/office/powerpoint/2010/main" val="20366211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DCCE976A-50B5-4F61-A5A8-EB71B31222F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DC96FEDE-37F2-4CF7-9E66-AE386F6737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ED8098C5-AFDB-4053-9084-01985A2BB0D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B8C9E8E-AA01-4633-80C5-268E592B7A78}" type="datetimeFigureOut">
              <a:rPr lang="nl-NL" smtClean="0"/>
              <a:t>21-2-2021</a:t>
            </a:fld>
            <a:endParaRPr lang="nl-NL" dirty="0"/>
          </a:p>
        </p:txBody>
      </p:sp>
      <p:sp>
        <p:nvSpPr>
          <p:cNvPr id="5" name="Tijdelijke aanduiding voor voettekst 4">
            <a:extLst>
              <a:ext uri="{FF2B5EF4-FFF2-40B4-BE49-F238E27FC236}">
                <a16:creationId xmlns:a16="http://schemas.microsoft.com/office/drawing/2014/main" id="{652BE443-C6F7-45AC-A187-244E52D2EFF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dirty="0"/>
          </a:p>
        </p:txBody>
      </p:sp>
      <p:sp>
        <p:nvSpPr>
          <p:cNvPr id="6" name="Tijdelijke aanduiding voor dianummer 5">
            <a:extLst>
              <a:ext uri="{FF2B5EF4-FFF2-40B4-BE49-F238E27FC236}">
                <a16:creationId xmlns:a16="http://schemas.microsoft.com/office/drawing/2014/main" id="{539D1E83-432B-489C-BA75-5911FE0DDFA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160E86-49AA-4E1F-AE63-6459427CFCA0}" type="slidenum">
              <a:rPr lang="nl-NL" smtClean="0"/>
              <a:t>‹nr.›</a:t>
            </a:fld>
            <a:endParaRPr lang="nl-NL" dirty="0"/>
          </a:p>
        </p:txBody>
      </p:sp>
    </p:spTree>
    <p:extLst>
      <p:ext uri="{BB962C8B-B14F-4D97-AF65-F5344CB8AC3E}">
        <p14:creationId xmlns:p14="http://schemas.microsoft.com/office/powerpoint/2010/main" val="7979642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longreads.cbs.nl/phgsg-2020/"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youtube.com/watch?v=p_VSow2tjqY"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hyperlink" Target="https://www.augeo.nl/nl-nl/meldcode/tips-voor-een-goed-gesprek/"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youtube.com/watch?v=C6uEmcWXT08&amp;feature"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hyperlink" Target="https://www.ikvermoedhuiselijkgeweld.nl/" TargetMode="External"/><Relationship Id="rId7"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hyperlink" Target="https://www.kadera.nl/" TargetMode="External"/><Relationship Id="rId4" Type="http://schemas.openxmlformats.org/officeDocument/2006/relationships/hyperlink" Target="https://veiligthuis.nl/"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7" name="Rectangle 134">
            <a:extLst>
              <a:ext uri="{FF2B5EF4-FFF2-40B4-BE49-F238E27FC236}">
                <a16:creationId xmlns:a16="http://schemas.microsoft.com/office/drawing/2014/main" id="{E18F6E8B-15ED-43C7-94BA-91549A651C7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CDEC0CF5-FACF-4B94-828C-D5996EED3F66}"/>
              </a:ext>
            </a:extLst>
          </p:cNvPr>
          <p:cNvSpPr>
            <a:spLocks noGrp="1"/>
          </p:cNvSpPr>
          <p:nvPr>
            <p:ph type="ctrTitle"/>
          </p:nvPr>
        </p:nvSpPr>
        <p:spPr>
          <a:xfrm>
            <a:off x="1113810" y="3023754"/>
            <a:ext cx="4900144" cy="2736965"/>
          </a:xfrm>
        </p:spPr>
        <p:txBody>
          <a:bodyPr anchor="t">
            <a:normAutofit/>
          </a:bodyPr>
          <a:lstStyle/>
          <a:p>
            <a:pPr algn="l"/>
            <a:r>
              <a:rPr lang="nl-NL" sz="4600" dirty="0"/>
              <a:t>Meldcode Huiselijk geweld en kindermishandeling</a:t>
            </a:r>
          </a:p>
        </p:txBody>
      </p:sp>
      <p:sp>
        <p:nvSpPr>
          <p:cNvPr id="3" name="Ondertitel 2">
            <a:extLst>
              <a:ext uri="{FF2B5EF4-FFF2-40B4-BE49-F238E27FC236}">
                <a16:creationId xmlns:a16="http://schemas.microsoft.com/office/drawing/2014/main" id="{462F6987-62CC-4052-98C1-432DA48C57CA}"/>
              </a:ext>
            </a:extLst>
          </p:cNvPr>
          <p:cNvSpPr>
            <a:spLocks noGrp="1"/>
          </p:cNvSpPr>
          <p:nvPr>
            <p:ph type="subTitle" idx="1"/>
          </p:nvPr>
        </p:nvSpPr>
        <p:spPr>
          <a:xfrm>
            <a:off x="1113809" y="1016076"/>
            <a:ext cx="4900143" cy="1709849"/>
          </a:xfrm>
        </p:spPr>
        <p:txBody>
          <a:bodyPr anchor="b">
            <a:normAutofit/>
          </a:bodyPr>
          <a:lstStyle/>
          <a:p>
            <a:pPr algn="l"/>
            <a:endParaRPr lang="nl-NL" sz="2000" dirty="0"/>
          </a:p>
        </p:txBody>
      </p:sp>
      <p:grpSp>
        <p:nvGrpSpPr>
          <p:cNvPr id="1038" name="Group 136">
            <a:extLst>
              <a:ext uri="{FF2B5EF4-FFF2-40B4-BE49-F238E27FC236}">
                <a16:creationId xmlns:a16="http://schemas.microsoft.com/office/drawing/2014/main" id="{032D8612-31EB-44CF-A1D0-14FD4C705424}"/>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048031"/>
            <a:ext cx="731521" cy="673460"/>
            <a:chOff x="3940602" y="308034"/>
            <a:chExt cx="2116791" cy="3428999"/>
          </a:xfrm>
          <a:solidFill>
            <a:schemeClr val="accent4"/>
          </a:solidFill>
        </p:grpSpPr>
        <p:sp>
          <p:nvSpPr>
            <p:cNvPr id="138" name="Rectangle 137">
              <a:extLst>
                <a:ext uri="{FF2B5EF4-FFF2-40B4-BE49-F238E27FC236}">
                  <a16:creationId xmlns:a16="http://schemas.microsoft.com/office/drawing/2014/main" id="{F19A4A0F-1B59-4DB0-9764-D10936E9877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9" name="Rectangle 138">
              <a:extLst>
                <a:ext uri="{FF2B5EF4-FFF2-40B4-BE49-F238E27FC236}">
                  <a16:creationId xmlns:a16="http://schemas.microsoft.com/office/drawing/2014/main" id="{F399A70F-F8CD-4992-9EF5-6CF15472E73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0" name="Rectangle 139">
              <a:extLst>
                <a:ext uri="{FF2B5EF4-FFF2-40B4-BE49-F238E27FC236}">
                  <a16:creationId xmlns:a16="http://schemas.microsoft.com/office/drawing/2014/main" id="{48F4FEDC-6D80-458C-A665-075D9B9500F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39" name="Rectangle 141">
            <a:extLst>
              <a:ext uri="{FF2B5EF4-FFF2-40B4-BE49-F238E27FC236}">
                <a16:creationId xmlns:a16="http://schemas.microsoft.com/office/drawing/2014/main" id="{B81933D1-5615-42C7-9C0B-4EB7105CCE2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0" name="Rectangle 143">
            <a:extLst>
              <a:ext uri="{FF2B5EF4-FFF2-40B4-BE49-F238E27FC236}">
                <a16:creationId xmlns:a16="http://schemas.microsoft.com/office/drawing/2014/main" id="{B089A89A-1E9C-4761-9DFF-53C275FBF87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0" y="257770"/>
            <a:ext cx="4837176" cy="297996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a:extLst>
              <a:ext uri="{FF2B5EF4-FFF2-40B4-BE49-F238E27FC236}">
                <a16:creationId xmlns:a16="http://schemas.microsoft.com/office/drawing/2014/main" id="{5610CFA8-7677-4B99-95E3-EA70F6AAE25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099" r="7679"/>
          <a:stretch/>
        </p:blipFill>
        <p:spPr bwMode="auto">
          <a:xfrm>
            <a:off x="7114162" y="531384"/>
            <a:ext cx="4324849" cy="2432734"/>
          </a:xfrm>
          <a:prstGeom prst="rect">
            <a:avLst/>
          </a:prstGeom>
          <a:noFill/>
          <a:extLst>
            <a:ext uri="{909E8E84-426E-40DD-AFC4-6F175D3DCCD1}">
              <a14:hiddenFill xmlns:a14="http://schemas.microsoft.com/office/drawing/2010/main">
                <a:solidFill>
                  <a:srgbClr val="FFFFFF"/>
                </a:solidFill>
              </a14:hiddenFill>
            </a:ext>
          </a:extLst>
        </p:spPr>
      </p:pic>
      <p:sp>
        <p:nvSpPr>
          <p:cNvPr id="1041" name="Rectangle 145">
            <a:extLst>
              <a:ext uri="{FF2B5EF4-FFF2-40B4-BE49-F238E27FC236}">
                <a16:creationId xmlns:a16="http://schemas.microsoft.com/office/drawing/2014/main" id="{19C9EAEA-39D0-4B0E-A0EB-51E7B26740B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0" y="3462252"/>
            <a:ext cx="4837176" cy="297996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Afbeelding 6">
            <a:extLst>
              <a:ext uri="{FF2B5EF4-FFF2-40B4-BE49-F238E27FC236}">
                <a16:creationId xmlns:a16="http://schemas.microsoft.com/office/drawing/2014/main" id="{1CE8FB15-8DF5-47F3-9D8F-E485B06251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14162" y="4348766"/>
            <a:ext cx="4324849" cy="1206934"/>
          </a:xfrm>
          <a:prstGeom prst="rect">
            <a:avLst/>
          </a:prstGeom>
        </p:spPr>
      </p:pic>
    </p:spTree>
    <p:extLst>
      <p:ext uri="{BB962C8B-B14F-4D97-AF65-F5344CB8AC3E}">
        <p14:creationId xmlns:p14="http://schemas.microsoft.com/office/powerpoint/2010/main" val="2393744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8B9AA7C6-5E5A-498E-A6DF-A943376E09B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1" name="Group 20">
            <a:extLst>
              <a:ext uri="{FF2B5EF4-FFF2-40B4-BE49-F238E27FC236}">
                <a16:creationId xmlns:a16="http://schemas.microsoft.com/office/drawing/2014/main" id="{83EAB11A-76F7-48F4-9B4F-5BFDF4BF9670}"/>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22" name="Rectangle 21">
              <a:extLst>
                <a:ext uri="{FF2B5EF4-FFF2-40B4-BE49-F238E27FC236}">
                  <a16:creationId xmlns:a16="http://schemas.microsoft.com/office/drawing/2014/main" id="{74D4C416-D5F4-4F6F-A6F1-87A21CD4FCA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 name="Straight Connector 22">
              <a:extLst>
                <a:ext uri="{FF2B5EF4-FFF2-40B4-BE49-F238E27FC236}">
                  <a16:creationId xmlns:a16="http://schemas.microsoft.com/office/drawing/2014/main" id="{C6AC1C30-21C6-4BF6-93EE-B211D7A85011}"/>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25" name="Rectangle 24">
            <a:extLst>
              <a:ext uri="{FF2B5EF4-FFF2-40B4-BE49-F238E27FC236}">
                <a16:creationId xmlns:a16="http://schemas.microsoft.com/office/drawing/2014/main" id="{81E140AE-0ABF-47C8-BF32-7D2F0CF2BA4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CBC4F608-B4B8-48C3-9572-C0F061B1CD9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9D980B6A-1696-42DB-9CF4-FAB92D77DC22}"/>
              </a:ext>
            </a:extLst>
          </p:cNvPr>
          <p:cNvSpPr>
            <a:spLocks noGrp="1"/>
          </p:cNvSpPr>
          <p:nvPr>
            <p:ph type="title"/>
          </p:nvPr>
        </p:nvSpPr>
        <p:spPr>
          <a:xfrm>
            <a:off x="1153618" y="1239927"/>
            <a:ext cx="4008586" cy="4680583"/>
          </a:xfrm>
        </p:spPr>
        <p:txBody>
          <a:bodyPr anchor="ctr">
            <a:normAutofit/>
          </a:bodyPr>
          <a:lstStyle/>
          <a:p>
            <a:r>
              <a:rPr lang="nl-NL" sz="5200"/>
              <a:t>Wat valt onder huiselijk geweld?</a:t>
            </a:r>
          </a:p>
        </p:txBody>
      </p:sp>
      <p:sp>
        <p:nvSpPr>
          <p:cNvPr id="3" name="Tijdelijke aanduiding voor inhoud 2">
            <a:extLst>
              <a:ext uri="{FF2B5EF4-FFF2-40B4-BE49-F238E27FC236}">
                <a16:creationId xmlns:a16="http://schemas.microsoft.com/office/drawing/2014/main" id="{468764D8-0AA9-4C3E-AF60-D402ED5722D1}"/>
              </a:ext>
            </a:extLst>
          </p:cNvPr>
          <p:cNvSpPr>
            <a:spLocks noGrp="1"/>
          </p:cNvSpPr>
          <p:nvPr>
            <p:ph idx="1"/>
          </p:nvPr>
        </p:nvSpPr>
        <p:spPr>
          <a:xfrm>
            <a:off x="6291923" y="1239927"/>
            <a:ext cx="4971824" cy="4680583"/>
          </a:xfrm>
        </p:spPr>
        <p:txBody>
          <a:bodyPr anchor="ctr">
            <a:normAutofit/>
          </a:bodyPr>
          <a:lstStyle/>
          <a:p>
            <a:pPr marL="0" indent="0">
              <a:buNone/>
            </a:pPr>
            <a:r>
              <a:rPr lang="nl-NL" sz="2000" dirty="0"/>
              <a:t> </a:t>
            </a:r>
          </a:p>
          <a:p>
            <a:r>
              <a:rPr lang="nl-NL" sz="2000" dirty="0"/>
              <a:t>Kindermishandeling.</a:t>
            </a:r>
          </a:p>
          <a:p>
            <a:r>
              <a:rPr lang="nl-NL" sz="2000" dirty="0"/>
              <a:t>Kinderen als getuige van geweld.</a:t>
            </a:r>
          </a:p>
          <a:p>
            <a:r>
              <a:rPr lang="nl-NL" sz="2000" dirty="0"/>
              <a:t>Oudermishandeling.</a:t>
            </a:r>
          </a:p>
          <a:p>
            <a:r>
              <a:rPr lang="nl-NL" sz="2000" dirty="0"/>
              <a:t>(Ex)- partnergeweld.</a:t>
            </a:r>
          </a:p>
          <a:p>
            <a:r>
              <a:rPr lang="nl-NL" sz="2000" dirty="0"/>
              <a:t>Oudermishandeling.</a:t>
            </a:r>
          </a:p>
          <a:p>
            <a:r>
              <a:rPr lang="nl-NL" sz="2000" dirty="0" smtClean="0"/>
              <a:t>Eer gerelateerd </a:t>
            </a:r>
            <a:r>
              <a:rPr lang="nl-NL" sz="2000" dirty="0"/>
              <a:t>geweld of schadelijke traditionele praktijken, waaronder huwelijksdwang, achterlating, verstoting, eermoord en vrouwelijke genitale verminking.</a:t>
            </a:r>
          </a:p>
          <a:p>
            <a:endParaRPr lang="nl-NL" sz="2000" dirty="0"/>
          </a:p>
        </p:txBody>
      </p:sp>
    </p:spTree>
    <p:extLst>
      <p:ext uri="{BB962C8B-B14F-4D97-AF65-F5344CB8AC3E}">
        <p14:creationId xmlns:p14="http://schemas.microsoft.com/office/powerpoint/2010/main" val="3922044183"/>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515D20E-1AB7-4E74-9236-2B72B63D60B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491700A-0CF5-4EEE-90C3-229383ADD6D6}"/>
              </a:ext>
            </a:extLst>
          </p:cNvPr>
          <p:cNvSpPr>
            <a:spLocks noGrp="1"/>
          </p:cNvSpPr>
          <p:nvPr>
            <p:ph type="title"/>
          </p:nvPr>
        </p:nvSpPr>
        <p:spPr>
          <a:xfrm>
            <a:off x="1045028" y="1336329"/>
            <a:ext cx="3892732" cy="4382588"/>
          </a:xfrm>
        </p:spPr>
        <p:txBody>
          <a:bodyPr anchor="ctr">
            <a:normAutofit/>
          </a:bodyPr>
          <a:lstStyle/>
          <a:p>
            <a:r>
              <a:rPr lang="nl-NL" sz="5400"/>
              <a:t>Vormen van mishandeling</a:t>
            </a:r>
          </a:p>
        </p:txBody>
      </p:sp>
      <p:grpSp>
        <p:nvGrpSpPr>
          <p:cNvPr id="10" name="Group 9">
            <a:extLst>
              <a:ext uri="{FF2B5EF4-FFF2-40B4-BE49-F238E27FC236}">
                <a16:creationId xmlns:a16="http://schemas.microsoft.com/office/drawing/2014/main" id="{032D8612-31EB-44CF-A1D0-14FD4C705424}"/>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163461"/>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F19A4A0F-1B59-4DB0-9764-D10936E9877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399A70F-F8CD-4992-9EF5-6CF15472E73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16">
            <a:extLst>
              <a:ext uri="{FF2B5EF4-FFF2-40B4-BE49-F238E27FC236}">
                <a16:creationId xmlns:a16="http://schemas.microsoft.com/office/drawing/2014/main" id="{19C9EAEA-39D0-4B0E-A0EB-51E7B26740B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982976"/>
            <a:ext cx="6009366" cy="512063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inhoud 2">
            <a:extLst>
              <a:ext uri="{FF2B5EF4-FFF2-40B4-BE49-F238E27FC236}">
                <a16:creationId xmlns:a16="http://schemas.microsoft.com/office/drawing/2014/main" id="{356046DD-4A75-4FDF-AE54-B33EE3BFC3AA}"/>
              </a:ext>
            </a:extLst>
          </p:cNvPr>
          <p:cNvSpPr>
            <a:spLocks noGrp="1"/>
          </p:cNvSpPr>
          <p:nvPr>
            <p:ph idx="1"/>
          </p:nvPr>
        </p:nvSpPr>
        <p:spPr>
          <a:xfrm>
            <a:off x="6096001" y="1336329"/>
            <a:ext cx="5260848" cy="4382588"/>
          </a:xfrm>
        </p:spPr>
        <p:txBody>
          <a:bodyPr anchor="ctr">
            <a:normAutofit/>
          </a:bodyPr>
          <a:lstStyle/>
          <a:p>
            <a:r>
              <a:rPr lang="nl-NL" sz="2000" dirty="0"/>
              <a:t>Lichamelijke mishandeling</a:t>
            </a:r>
          </a:p>
          <a:p>
            <a:r>
              <a:rPr lang="nl-NL" sz="2000" dirty="0"/>
              <a:t>Lichamelijke verwaarlozing</a:t>
            </a:r>
          </a:p>
          <a:p>
            <a:r>
              <a:rPr lang="nl-NL" sz="2000" dirty="0"/>
              <a:t>Psychische mishandeling</a:t>
            </a:r>
          </a:p>
          <a:p>
            <a:r>
              <a:rPr lang="nl-NL" sz="2000" dirty="0"/>
              <a:t>Psychische verwaarlozing</a:t>
            </a:r>
          </a:p>
          <a:p>
            <a:r>
              <a:rPr lang="nl-NL" sz="2000" dirty="0"/>
              <a:t>Seksueel misbruik</a:t>
            </a:r>
          </a:p>
          <a:p>
            <a:r>
              <a:rPr lang="nl-NL" sz="2000" dirty="0"/>
              <a:t>Financiële uitbuiting</a:t>
            </a:r>
          </a:p>
          <a:p>
            <a:r>
              <a:rPr lang="nl-NL" sz="2000" dirty="0"/>
              <a:t>Schending van de rechten</a:t>
            </a:r>
          </a:p>
        </p:txBody>
      </p:sp>
    </p:spTree>
    <p:extLst>
      <p:ext uri="{BB962C8B-B14F-4D97-AF65-F5344CB8AC3E}">
        <p14:creationId xmlns:p14="http://schemas.microsoft.com/office/powerpoint/2010/main" val="3429203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515D20E-1AB7-4E74-9236-2B72B63D60B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490D9B71-7A27-4C46-8541-D94400173EB3}"/>
              </a:ext>
            </a:extLst>
          </p:cNvPr>
          <p:cNvSpPr>
            <a:spLocks noGrp="1"/>
          </p:cNvSpPr>
          <p:nvPr>
            <p:ph type="title"/>
          </p:nvPr>
        </p:nvSpPr>
        <p:spPr>
          <a:xfrm>
            <a:off x="1045028" y="1336329"/>
            <a:ext cx="3892732" cy="4382588"/>
          </a:xfrm>
        </p:spPr>
        <p:txBody>
          <a:bodyPr anchor="ctr">
            <a:normAutofit/>
          </a:bodyPr>
          <a:lstStyle/>
          <a:p>
            <a:r>
              <a:rPr lang="nl-NL" sz="5400" spc="75">
                <a:effectLst/>
                <a:latin typeface="Arial" panose="020B0604020202020204" pitchFamily="34" charset="0"/>
                <a:ea typeface="Times New Roman" panose="02020603050405020304" pitchFamily="18" charset="0"/>
                <a:cs typeface="Times New Roman" panose="02020603050405020304" pitchFamily="18" charset="0"/>
              </a:rPr>
              <a:t>Huiselijk geweld</a:t>
            </a:r>
            <a:r>
              <a:rPr lang="nl-NL" sz="5400">
                <a:effectLst/>
                <a:latin typeface="Calibri" panose="020F0502020204030204" pitchFamily="34" charset="0"/>
                <a:ea typeface="Calibri" panose="020F0502020204030204" pitchFamily="34" charset="0"/>
                <a:cs typeface="Times New Roman" panose="02020603050405020304" pitchFamily="18" charset="0"/>
              </a:rPr>
              <a:t/>
            </a:r>
            <a:br>
              <a:rPr lang="nl-NL" sz="5400">
                <a:effectLst/>
                <a:latin typeface="Calibri" panose="020F0502020204030204" pitchFamily="34" charset="0"/>
                <a:ea typeface="Calibri" panose="020F0502020204030204" pitchFamily="34" charset="0"/>
                <a:cs typeface="Times New Roman" panose="02020603050405020304" pitchFamily="18" charset="0"/>
              </a:rPr>
            </a:br>
            <a:endParaRPr lang="nl-NL" sz="5400"/>
          </a:p>
        </p:txBody>
      </p:sp>
      <p:grpSp>
        <p:nvGrpSpPr>
          <p:cNvPr id="10" name="Group 9">
            <a:extLst>
              <a:ext uri="{FF2B5EF4-FFF2-40B4-BE49-F238E27FC236}">
                <a16:creationId xmlns:a16="http://schemas.microsoft.com/office/drawing/2014/main" id="{032D8612-31EB-44CF-A1D0-14FD4C705424}"/>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163461"/>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F19A4A0F-1B59-4DB0-9764-D10936E9877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399A70F-F8CD-4992-9EF5-6CF15472E73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19C9EAEA-39D0-4B0E-A0EB-51E7B26740B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982976"/>
            <a:ext cx="6009366" cy="512063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inhoud 2">
            <a:extLst>
              <a:ext uri="{FF2B5EF4-FFF2-40B4-BE49-F238E27FC236}">
                <a16:creationId xmlns:a16="http://schemas.microsoft.com/office/drawing/2014/main" id="{F31498DB-482A-4E75-8910-FA9C7B80CABC}"/>
              </a:ext>
            </a:extLst>
          </p:cNvPr>
          <p:cNvSpPr>
            <a:spLocks noGrp="1"/>
          </p:cNvSpPr>
          <p:nvPr>
            <p:ph idx="1"/>
          </p:nvPr>
        </p:nvSpPr>
        <p:spPr>
          <a:xfrm>
            <a:off x="6096001" y="1336329"/>
            <a:ext cx="5260848" cy="4382588"/>
          </a:xfrm>
        </p:spPr>
        <p:txBody>
          <a:bodyPr anchor="ctr">
            <a:normAutofit lnSpcReduction="10000"/>
          </a:bodyPr>
          <a:lstStyle/>
          <a:p>
            <a:pPr marL="0" lvl="0" indent="0" fontAlgn="base">
              <a:buSzPts val="1000"/>
              <a:buNone/>
              <a:tabLst>
                <a:tab pos="457200" algn="l"/>
              </a:tabLst>
            </a:pPr>
            <a:endParaRPr lang="nl-NL" sz="17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fontAlgn="base">
              <a:spcAft>
                <a:spcPts val="800"/>
              </a:spcAft>
              <a:buSzPts val="1000"/>
              <a:buNone/>
              <a:tabLst>
                <a:tab pos="457200" algn="l"/>
              </a:tabLst>
            </a:pPr>
            <a:r>
              <a:rPr lang="nl-NL" sz="1700" dirty="0">
                <a:effectLst/>
                <a:latin typeface="inherit"/>
                <a:ea typeface="Times New Roman" panose="02020603050405020304" pitchFamily="18" charset="0"/>
                <a:cs typeface="Times New Roman" panose="02020603050405020304" pitchFamily="18" charset="0"/>
              </a:rPr>
              <a:t>In 2020 gaf 8 procent van de bevolking van 16 jaar en ouder aan in de afgelopen 12 maanden slachtoffer te zijn geweest van een of meerdere vormen van huiselijk geweld. Dit komt neer op 1,2 miljoen personen. </a:t>
            </a:r>
            <a:endParaRPr lang="nl-NL" sz="1700" dirty="0" smtClean="0">
              <a:effectLst/>
              <a:latin typeface="inherit"/>
              <a:ea typeface="Times New Roman" panose="02020603050405020304" pitchFamily="18" charset="0"/>
              <a:cs typeface="Times New Roman" panose="02020603050405020304" pitchFamily="18" charset="0"/>
            </a:endParaRPr>
          </a:p>
          <a:p>
            <a:pPr marL="0" lvl="0" indent="0" fontAlgn="base">
              <a:spcAft>
                <a:spcPts val="800"/>
              </a:spcAft>
              <a:buSzPts val="1000"/>
              <a:buNone/>
              <a:tabLst>
                <a:tab pos="457200" algn="l"/>
              </a:tabLst>
            </a:pPr>
            <a:r>
              <a:rPr lang="nl-NL" sz="1700" dirty="0" smtClean="0">
                <a:effectLst/>
                <a:latin typeface="inherit"/>
                <a:ea typeface="Times New Roman" panose="02020603050405020304" pitchFamily="18" charset="0"/>
                <a:cs typeface="Times New Roman" panose="02020603050405020304" pitchFamily="18" charset="0"/>
              </a:rPr>
              <a:t>Dat </a:t>
            </a:r>
            <a:r>
              <a:rPr lang="nl-NL" sz="1700" dirty="0">
                <a:effectLst/>
                <a:latin typeface="inherit"/>
                <a:ea typeface="Times New Roman" panose="02020603050405020304" pitchFamily="18" charset="0"/>
                <a:cs typeface="Times New Roman" panose="02020603050405020304" pitchFamily="18" charset="0"/>
              </a:rPr>
              <a:t>blijkt uit de prevalentiemonitor huiselijk geweld en seksueel geweld, uitgevoerd door het CBS. Bij het prevalentiecijfer van huiselijk geweld is verbale agressie niet meegeteld. Als verbale agressie mee zou worden geteld zou 33 procent slachtoffer zijn van huiselijk geweld. Van seksueel geweld werd 11 procent van de bevolking van 16 jaar en ouder in de afgelopen 12 maanden slachtoffer. Dit zijn omgerekend 1,6 miljoen personen. </a:t>
            </a:r>
            <a:endParaRPr lang="nl-NL" sz="1700" dirty="0" smtClean="0">
              <a:effectLst/>
              <a:latin typeface="inherit"/>
              <a:ea typeface="Times New Roman" panose="02020603050405020304" pitchFamily="18" charset="0"/>
              <a:cs typeface="Times New Roman" panose="02020603050405020304" pitchFamily="18" charset="0"/>
            </a:endParaRPr>
          </a:p>
          <a:p>
            <a:pPr marL="0" lvl="0" indent="0" fontAlgn="base">
              <a:spcAft>
                <a:spcPts val="800"/>
              </a:spcAft>
              <a:buSzPts val="1000"/>
              <a:buNone/>
              <a:tabLst>
                <a:tab pos="457200" algn="l"/>
              </a:tabLst>
            </a:pPr>
            <a:r>
              <a:rPr lang="nl-NL" sz="1700" dirty="0" smtClean="0">
                <a:effectLst/>
                <a:latin typeface="inherit"/>
                <a:ea typeface="Times New Roman" panose="02020603050405020304" pitchFamily="18" charset="0"/>
                <a:cs typeface="Times New Roman" panose="02020603050405020304" pitchFamily="18" charset="0"/>
              </a:rPr>
              <a:t>Zie </a:t>
            </a:r>
            <a:r>
              <a:rPr lang="nl-NL" sz="1700" dirty="0">
                <a:effectLst/>
                <a:latin typeface="inherit"/>
                <a:ea typeface="Times New Roman" panose="02020603050405020304" pitchFamily="18" charset="0"/>
                <a:cs typeface="Times New Roman" panose="02020603050405020304" pitchFamily="18" charset="0"/>
              </a:rPr>
              <a:t>voor meer cijfers en de duiding daarvan: (</a:t>
            </a:r>
            <a:r>
              <a:rPr lang="nl-NL" sz="1700" u="sng" dirty="0">
                <a:effectLst/>
                <a:latin typeface="inherit"/>
                <a:ea typeface="Times New Roman" panose="02020603050405020304" pitchFamily="18" charset="0"/>
                <a:cs typeface="Times New Roman" panose="02020603050405020304" pitchFamily="18" charset="0"/>
                <a:hlinkClick r:id="rId2"/>
              </a:rPr>
              <a:t>https://longreads.cbs.nl/phgsg-2020/</a:t>
            </a:r>
            <a:r>
              <a:rPr lang="nl-NL" sz="1700" dirty="0">
                <a:effectLst/>
                <a:latin typeface="inherit"/>
                <a:ea typeface="Times New Roman" panose="02020603050405020304" pitchFamily="18" charset="0"/>
                <a:cs typeface="Times New Roman" panose="02020603050405020304" pitchFamily="18" charset="0"/>
              </a:rPr>
              <a:t>).</a:t>
            </a:r>
            <a:endParaRPr lang="nl-NL" sz="17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endParaRPr lang="nl-NL" sz="17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sz="1700" dirty="0"/>
          </a:p>
        </p:txBody>
      </p:sp>
    </p:spTree>
    <p:extLst>
      <p:ext uri="{BB962C8B-B14F-4D97-AF65-F5344CB8AC3E}">
        <p14:creationId xmlns:p14="http://schemas.microsoft.com/office/powerpoint/2010/main" val="13284067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C99D1AB-0C2D-4DD9-B88A-B6369D90443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1E7BD5EC-F130-4E66-9866-554738EB39BE}"/>
              </a:ext>
            </a:extLst>
          </p:cNvPr>
          <p:cNvSpPr>
            <a:spLocks noGrp="1"/>
          </p:cNvSpPr>
          <p:nvPr>
            <p:ph type="title"/>
          </p:nvPr>
        </p:nvSpPr>
        <p:spPr>
          <a:xfrm>
            <a:off x="1045028" y="1372905"/>
            <a:ext cx="3892732" cy="4305519"/>
          </a:xfrm>
        </p:spPr>
        <p:txBody>
          <a:bodyPr anchor="ctr">
            <a:normAutofit/>
          </a:bodyPr>
          <a:lstStyle/>
          <a:p>
            <a:r>
              <a:rPr lang="nl-NL" sz="5400" b="1" dirty="0">
                <a:effectLst/>
                <a:ea typeface="Times New Roman" panose="02020603050405020304" pitchFamily="18" charset="0"/>
                <a:cs typeface="Times New Roman" panose="02020603050405020304" pitchFamily="18" charset="0"/>
              </a:rPr>
              <a:t>Signalen van een slachtoffer van huiselijk geweld</a:t>
            </a:r>
            <a:endParaRPr lang="nl-NL" sz="5400" dirty="0"/>
          </a:p>
        </p:txBody>
      </p:sp>
      <p:grpSp>
        <p:nvGrpSpPr>
          <p:cNvPr id="10" name="Group 9">
            <a:extLst>
              <a:ext uri="{FF2B5EF4-FFF2-40B4-BE49-F238E27FC236}">
                <a16:creationId xmlns:a16="http://schemas.microsoft.com/office/drawing/2014/main" id="{032D8612-31EB-44CF-A1D0-14FD4C705424}"/>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15431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F19A4A0F-1B59-4DB0-9764-D10936E9877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399A70F-F8CD-4992-9EF5-6CF15472E73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19C9EAEA-39D0-4B0E-A0EB-51E7B26740B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982976"/>
            <a:ext cx="6009366" cy="512063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inhoud 2">
            <a:extLst>
              <a:ext uri="{FF2B5EF4-FFF2-40B4-BE49-F238E27FC236}">
                <a16:creationId xmlns:a16="http://schemas.microsoft.com/office/drawing/2014/main" id="{6A296A27-A268-4359-BB2F-881BE024B5F6}"/>
              </a:ext>
            </a:extLst>
          </p:cNvPr>
          <p:cNvSpPr>
            <a:spLocks noGrp="1"/>
          </p:cNvSpPr>
          <p:nvPr>
            <p:ph idx="1"/>
          </p:nvPr>
        </p:nvSpPr>
        <p:spPr>
          <a:xfrm>
            <a:off x="6096000" y="731515"/>
            <a:ext cx="5224272" cy="4946910"/>
          </a:xfrm>
        </p:spPr>
        <p:txBody>
          <a:bodyPr anchor="ctr">
            <a:normAutofit lnSpcReduction="10000"/>
          </a:bodyPr>
          <a:lstStyle/>
          <a:p>
            <a:pPr marL="0" indent="0">
              <a:spcAft>
                <a:spcPts val="800"/>
              </a:spcAft>
              <a:buNone/>
            </a:pPr>
            <a:endParaRPr lang="nl-NL" sz="1800" b="1" dirty="0">
              <a:effectLst/>
              <a:latin typeface="museo-sans"/>
              <a:ea typeface="Times New Roman" panose="02020603050405020304" pitchFamily="18" charset="0"/>
              <a:cs typeface="Times New Roman" panose="02020603050405020304" pitchFamily="18" charset="0"/>
            </a:endParaRPr>
          </a:p>
          <a:p>
            <a:pPr marL="0" indent="0">
              <a:spcAft>
                <a:spcPts val="800"/>
              </a:spcAft>
              <a:buNone/>
            </a:pPr>
            <a:r>
              <a:rPr lang="nl-NL" sz="1800" b="1" dirty="0">
                <a:effectLst/>
                <a:latin typeface="museo-sans"/>
                <a:ea typeface="Times New Roman" panose="02020603050405020304" pitchFamily="18" charset="0"/>
                <a:cs typeface="Times New Roman" panose="02020603050405020304" pitchFamily="18" charset="0"/>
              </a:rPr>
              <a:t>Het slachtoffer</a:t>
            </a:r>
            <a:endParaRPr lang="nl-NL" sz="1800" b="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nl-NL" sz="1400" dirty="0">
                <a:latin typeface="museo-sans"/>
                <a:ea typeface="Times New Roman" panose="02020603050405020304" pitchFamily="18" charset="0"/>
                <a:cs typeface="Times New Roman" panose="02020603050405020304" pitchFamily="18" charset="0"/>
              </a:rPr>
              <a:t>G</a:t>
            </a:r>
            <a:r>
              <a:rPr lang="nl-NL" sz="1400" dirty="0">
                <a:effectLst/>
                <a:latin typeface="museo-sans"/>
                <a:ea typeface="Times New Roman" panose="02020603050405020304" pitchFamily="18" charset="0"/>
                <a:cs typeface="Times New Roman" panose="02020603050405020304" pitchFamily="18" charset="0"/>
              </a:rPr>
              <a:t>edraagt zich nederig/slaafs naar de partner.</a:t>
            </a:r>
            <a:endParaRPr lang="nl-NL"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nl-NL" sz="1400" dirty="0">
                <a:effectLst/>
                <a:latin typeface="museo-sans"/>
                <a:ea typeface="Times New Roman" panose="02020603050405020304" pitchFamily="18" charset="0"/>
                <a:cs typeface="Times New Roman" panose="02020603050405020304" pitchFamily="18" charset="0"/>
              </a:rPr>
              <a:t>Is zichtbaar bang voor de partner.</a:t>
            </a:r>
            <a:endParaRPr lang="nl-NL"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nl-NL" sz="1400" dirty="0">
                <a:latin typeface="museo-sans"/>
                <a:ea typeface="Times New Roman" panose="02020603050405020304" pitchFamily="18" charset="0"/>
                <a:cs typeface="Times New Roman" panose="02020603050405020304" pitchFamily="18" charset="0"/>
              </a:rPr>
              <a:t>H</a:t>
            </a:r>
            <a:r>
              <a:rPr lang="nl-NL" sz="1400" dirty="0">
                <a:effectLst/>
                <a:latin typeface="museo-sans"/>
                <a:ea typeface="Times New Roman" panose="02020603050405020304" pitchFamily="18" charset="0"/>
                <a:cs typeface="Times New Roman" panose="02020603050405020304" pitchFamily="18" charset="0"/>
              </a:rPr>
              <a:t>eeft nauwelijks contact met anderen, zelfs niet met de familie.</a:t>
            </a:r>
            <a:endParaRPr lang="nl-NL"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nl-NL" sz="1400" dirty="0">
                <a:effectLst/>
                <a:latin typeface="museo-sans"/>
                <a:ea typeface="Times New Roman" panose="02020603050405020304" pitchFamily="18" charset="0"/>
                <a:cs typeface="Times New Roman" panose="02020603050405020304" pitchFamily="18" charset="0"/>
              </a:rPr>
              <a:t>Heeft moeite met oogcontact.</a:t>
            </a:r>
            <a:endParaRPr lang="nl-NL"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nl-NL" sz="1400" dirty="0">
                <a:latin typeface="museo-sans"/>
                <a:ea typeface="Times New Roman" panose="02020603050405020304" pitchFamily="18" charset="0"/>
                <a:cs typeface="Times New Roman" panose="02020603050405020304" pitchFamily="18" charset="0"/>
              </a:rPr>
              <a:t>S</a:t>
            </a:r>
            <a:r>
              <a:rPr lang="nl-NL" sz="1400" dirty="0">
                <a:effectLst/>
                <a:latin typeface="museo-sans"/>
                <a:ea typeface="Times New Roman" panose="02020603050405020304" pitchFamily="18" charset="0"/>
                <a:cs typeface="Times New Roman" panose="02020603050405020304" pitchFamily="18" charset="0"/>
              </a:rPr>
              <a:t>chrikt snel.</a:t>
            </a:r>
            <a:endParaRPr lang="nl-NL"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nl-NL" sz="1400" dirty="0">
                <a:latin typeface="museo-sans"/>
                <a:ea typeface="Times New Roman" panose="02020603050405020304" pitchFamily="18" charset="0"/>
                <a:cs typeface="Times New Roman" panose="02020603050405020304" pitchFamily="18" charset="0"/>
              </a:rPr>
              <a:t>H</a:t>
            </a:r>
            <a:r>
              <a:rPr lang="nl-NL" sz="1400" dirty="0">
                <a:effectLst/>
                <a:latin typeface="museo-sans"/>
                <a:ea typeface="Times New Roman" panose="02020603050405020304" pitchFamily="18" charset="0"/>
                <a:cs typeface="Times New Roman" panose="02020603050405020304" pitchFamily="18" charset="0"/>
              </a:rPr>
              <a:t>eeft regelmatig blauwe plekken, kneuzingen en botbreuken.</a:t>
            </a:r>
            <a:endParaRPr lang="nl-NL"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nl-NL" sz="1400" dirty="0">
                <a:latin typeface="museo-sans"/>
                <a:ea typeface="Times New Roman" panose="02020603050405020304" pitchFamily="18" charset="0"/>
                <a:cs typeface="Times New Roman" panose="02020603050405020304" pitchFamily="18" charset="0"/>
              </a:rPr>
              <a:t>G</a:t>
            </a:r>
            <a:r>
              <a:rPr lang="nl-NL" sz="1400" dirty="0">
                <a:effectLst/>
                <a:latin typeface="museo-sans"/>
                <a:ea typeface="Times New Roman" panose="02020603050405020304" pitchFamily="18" charset="0"/>
                <a:cs typeface="Times New Roman" panose="02020603050405020304" pitchFamily="18" charset="0"/>
              </a:rPr>
              <a:t>aat onder begeleiding van de partner over straat.</a:t>
            </a:r>
            <a:endParaRPr lang="nl-NL"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nl-NL" sz="1400" dirty="0">
                <a:latin typeface="museo-sans"/>
                <a:ea typeface="Times New Roman" panose="02020603050405020304" pitchFamily="18" charset="0"/>
                <a:cs typeface="Times New Roman" panose="02020603050405020304" pitchFamily="18" charset="0"/>
              </a:rPr>
              <a:t>D</a:t>
            </a:r>
            <a:r>
              <a:rPr lang="nl-NL" sz="1400" dirty="0">
                <a:effectLst/>
                <a:latin typeface="museo-sans"/>
                <a:ea typeface="Times New Roman" panose="02020603050405020304" pitchFamily="18" charset="0"/>
                <a:cs typeface="Times New Roman" panose="02020603050405020304" pitchFamily="18" charset="0"/>
              </a:rPr>
              <a:t>oet niets zonder eerst toestemming te vragen.</a:t>
            </a:r>
            <a:endParaRPr lang="nl-NL"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nl-NL" sz="1400" dirty="0">
                <a:latin typeface="museo-sans"/>
                <a:ea typeface="Times New Roman" panose="02020603050405020304" pitchFamily="18" charset="0"/>
                <a:cs typeface="Times New Roman" panose="02020603050405020304" pitchFamily="18" charset="0"/>
              </a:rPr>
              <a:t>Ka</a:t>
            </a:r>
            <a:r>
              <a:rPr lang="nl-NL" sz="1400" dirty="0">
                <a:effectLst/>
                <a:latin typeface="museo-sans"/>
                <a:ea typeface="Times New Roman" panose="02020603050405020304" pitchFamily="18" charset="0"/>
                <a:cs typeface="Times New Roman" panose="02020603050405020304" pitchFamily="18" charset="0"/>
              </a:rPr>
              <a:t>n zeggen: "Ik mag van mijn partner niet..."</a:t>
            </a:r>
            <a:endParaRPr lang="nl-NL" sz="14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sz="1400" dirty="0"/>
          </a:p>
        </p:txBody>
      </p:sp>
      <p:sp>
        <p:nvSpPr>
          <p:cNvPr id="17" name="Rectangle 16">
            <a:extLst>
              <a:ext uri="{FF2B5EF4-FFF2-40B4-BE49-F238E27FC236}">
                <a16:creationId xmlns:a16="http://schemas.microsoft.com/office/drawing/2014/main" id="{3873B707-463F-40B0-8227-E8CC6C67EB2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687568" y="6355073"/>
            <a:ext cx="6007608" cy="457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246368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201CC55D-ED54-4C5C-95E6-10947BD1103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kstvak 3">
            <a:extLst>
              <a:ext uri="{FF2B5EF4-FFF2-40B4-BE49-F238E27FC236}">
                <a16:creationId xmlns:a16="http://schemas.microsoft.com/office/drawing/2014/main" id="{7B702EAF-D33F-44B8-8E9E-F1845D4146B2}"/>
              </a:ext>
            </a:extLst>
          </p:cNvPr>
          <p:cNvSpPr txBox="1"/>
          <p:nvPr/>
        </p:nvSpPr>
        <p:spPr>
          <a:xfrm>
            <a:off x="589560" y="856180"/>
            <a:ext cx="4560584" cy="1128068"/>
          </a:xfrm>
          <a:prstGeom prst="rect">
            <a:avLst/>
          </a:prstGeom>
        </p:spPr>
        <p:txBody>
          <a:bodyPr vert="horz" lIns="91440" tIns="45720" rIns="91440" bIns="45720" rtlCol="0" anchor="ctr">
            <a:normAutofit/>
          </a:bodyPr>
          <a:lstStyle/>
          <a:p>
            <a:pPr>
              <a:lnSpc>
                <a:spcPct val="90000"/>
              </a:lnSpc>
              <a:spcBef>
                <a:spcPct val="0"/>
              </a:spcBef>
              <a:spcAft>
                <a:spcPts val="600"/>
              </a:spcAft>
            </a:pPr>
            <a:endParaRPr lang="en-US" sz="1900" b="1" dirty="0">
              <a:latin typeface="+mj-lt"/>
              <a:ea typeface="+mj-ea"/>
              <a:cs typeface="+mj-cs"/>
            </a:endParaRPr>
          </a:p>
          <a:p>
            <a:pPr>
              <a:lnSpc>
                <a:spcPct val="90000"/>
              </a:lnSpc>
              <a:spcBef>
                <a:spcPct val="0"/>
              </a:spcBef>
              <a:spcAft>
                <a:spcPts val="600"/>
              </a:spcAft>
            </a:pPr>
            <a:r>
              <a:rPr lang="en-US" sz="1900" b="1" dirty="0" err="1">
                <a:latin typeface="+mj-lt"/>
                <a:ea typeface="+mj-ea"/>
                <a:cs typeface="+mj-cs"/>
              </a:rPr>
              <a:t>Bekijk</a:t>
            </a:r>
            <a:r>
              <a:rPr lang="en-US" sz="1900" b="1" dirty="0">
                <a:latin typeface="+mj-lt"/>
                <a:ea typeface="+mj-ea"/>
                <a:cs typeface="+mj-cs"/>
              </a:rPr>
              <a:t> alle </a:t>
            </a:r>
            <a:r>
              <a:rPr lang="en-US" sz="1900" b="1" dirty="0" err="1">
                <a:latin typeface="+mj-lt"/>
                <a:ea typeface="+mj-ea"/>
                <a:cs typeface="+mj-cs"/>
              </a:rPr>
              <a:t>signalen</a:t>
            </a:r>
            <a:r>
              <a:rPr lang="en-US" sz="1900" b="1" dirty="0">
                <a:latin typeface="+mj-lt"/>
                <a:ea typeface="+mj-ea"/>
                <a:cs typeface="+mj-cs"/>
              </a:rPr>
              <a:t> </a:t>
            </a:r>
            <a:r>
              <a:rPr lang="en-US" sz="1900" b="1" dirty="0" err="1">
                <a:latin typeface="+mj-lt"/>
                <a:ea typeface="+mj-ea"/>
                <a:cs typeface="+mj-cs"/>
              </a:rPr>
              <a:t>bij</a:t>
            </a:r>
            <a:r>
              <a:rPr lang="en-US" sz="1900" b="1" dirty="0">
                <a:latin typeface="+mj-lt"/>
                <a:ea typeface="+mj-ea"/>
                <a:cs typeface="+mj-cs"/>
              </a:rPr>
              <a:t> het kind in de </a:t>
            </a:r>
            <a:r>
              <a:rPr lang="en-US" sz="1900" b="1" dirty="0" err="1">
                <a:latin typeface="+mj-lt"/>
                <a:ea typeface="+mj-ea"/>
                <a:cs typeface="+mj-cs"/>
              </a:rPr>
              <a:t>volgende</a:t>
            </a:r>
            <a:r>
              <a:rPr lang="en-US" sz="1900" b="1" dirty="0">
                <a:latin typeface="+mj-lt"/>
                <a:ea typeface="+mj-ea"/>
                <a:cs typeface="+mj-cs"/>
              </a:rPr>
              <a:t> dia.</a:t>
            </a:r>
          </a:p>
        </p:txBody>
      </p:sp>
      <p:grpSp>
        <p:nvGrpSpPr>
          <p:cNvPr id="73" name="Group 72">
            <a:extLst>
              <a:ext uri="{FF2B5EF4-FFF2-40B4-BE49-F238E27FC236}">
                <a16:creationId xmlns:a16="http://schemas.microsoft.com/office/drawing/2014/main" id="{1DE889C7-FAD6-4397-98E2-05D503484459}"/>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74" name="Rectangle 73">
              <a:extLst>
                <a:ext uri="{FF2B5EF4-FFF2-40B4-BE49-F238E27FC236}">
                  <a16:creationId xmlns:a16="http://schemas.microsoft.com/office/drawing/2014/main" id="{F399A70F-F8CD-4992-9EF5-6CF15472E73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48F4FEDC-6D80-458C-A665-075D9B9500F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7" name="Rectangle 76">
            <a:extLst>
              <a:ext uri="{FF2B5EF4-FFF2-40B4-BE49-F238E27FC236}">
                <a16:creationId xmlns:a16="http://schemas.microsoft.com/office/drawing/2014/main" id="{3873B707-463F-40B0-8227-E8CC6C67EB2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kstvak 1">
            <a:extLst>
              <a:ext uri="{FF2B5EF4-FFF2-40B4-BE49-F238E27FC236}">
                <a16:creationId xmlns:a16="http://schemas.microsoft.com/office/drawing/2014/main" id="{A881614C-3324-4DD1-B44E-313F4F4AC1E4}"/>
              </a:ext>
            </a:extLst>
          </p:cNvPr>
          <p:cNvSpPr txBox="1"/>
          <p:nvPr/>
        </p:nvSpPr>
        <p:spPr>
          <a:xfrm>
            <a:off x="590719" y="2330505"/>
            <a:ext cx="4559425" cy="3979585"/>
          </a:xfrm>
          <a:prstGeom prst="rect">
            <a:avLst/>
          </a:prstGeom>
        </p:spPr>
        <p:txBody>
          <a:bodyPr vert="horz" lIns="91440" tIns="45720" rIns="91440" bIns="45720" rtlCol="0" anchor="ctr">
            <a:normAutofit/>
          </a:bodyPr>
          <a:lstStyle/>
          <a:p>
            <a:pPr>
              <a:lnSpc>
                <a:spcPct val="90000"/>
              </a:lnSpc>
              <a:spcAft>
                <a:spcPts val="600"/>
              </a:spcAft>
            </a:pPr>
            <a:r>
              <a:rPr lang="en-US" sz="2000" b="0" i="0" dirty="0" err="1" smtClean="0">
                <a:effectLst/>
              </a:rPr>
              <a:t>Kinderen</a:t>
            </a:r>
            <a:r>
              <a:rPr lang="en-US" sz="2000" b="0" i="0" dirty="0" smtClean="0">
                <a:effectLst/>
              </a:rPr>
              <a:t> </a:t>
            </a:r>
            <a:r>
              <a:rPr lang="en-US" sz="2000" b="0" i="0" dirty="0" err="1">
                <a:effectLst/>
              </a:rPr>
              <a:t>moeten</a:t>
            </a:r>
            <a:r>
              <a:rPr lang="en-US" sz="2000" b="0" i="0" dirty="0">
                <a:effectLst/>
              </a:rPr>
              <a:t> </a:t>
            </a:r>
            <a:r>
              <a:rPr lang="en-US" sz="2000" b="0" i="0" dirty="0" err="1">
                <a:effectLst/>
              </a:rPr>
              <a:t>kunnen</a:t>
            </a:r>
            <a:r>
              <a:rPr lang="en-US" sz="2000" b="0" i="0" dirty="0">
                <a:effectLst/>
              </a:rPr>
              <a:t> </a:t>
            </a:r>
            <a:r>
              <a:rPr lang="en-US" sz="2000" b="0" i="0" dirty="0" err="1">
                <a:effectLst/>
              </a:rPr>
              <a:t>opgroeien</a:t>
            </a:r>
            <a:r>
              <a:rPr lang="en-US" sz="2000" b="0" i="0" dirty="0">
                <a:effectLst/>
              </a:rPr>
              <a:t> in </a:t>
            </a:r>
            <a:r>
              <a:rPr lang="en-US" sz="2000" b="0" i="0" dirty="0" err="1">
                <a:effectLst/>
              </a:rPr>
              <a:t>een</a:t>
            </a:r>
            <a:r>
              <a:rPr lang="en-US" sz="2000" b="0" i="0" dirty="0">
                <a:effectLst/>
              </a:rPr>
              <a:t> </a:t>
            </a:r>
            <a:r>
              <a:rPr lang="en-US" sz="2000" b="0" i="0" dirty="0" err="1">
                <a:effectLst/>
              </a:rPr>
              <a:t>veilige</a:t>
            </a:r>
            <a:r>
              <a:rPr lang="en-US" sz="2000" b="0" i="0" dirty="0">
                <a:effectLst/>
              </a:rPr>
              <a:t> </a:t>
            </a:r>
            <a:r>
              <a:rPr lang="en-US" sz="2000" b="0" i="0" dirty="0" err="1">
                <a:effectLst/>
              </a:rPr>
              <a:t>omgeving</a:t>
            </a:r>
            <a:r>
              <a:rPr lang="en-US" sz="2000" b="0" i="0" dirty="0">
                <a:effectLst/>
              </a:rPr>
              <a:t>. Toch </a:t>
            </a:r>
            <a:r>
              <a:rPr lang="en-US" sz="2000" b="0" i="0" dirty="0" err="1">
                <a:effectLst/>
              </a:rPr>
              <a:t>zijn</a:t>
            </a:r>
            <a:r>
              <a:rPr lang="en-US" sz="2000" b="0" i="0" dirty="0">
                <a:effectLst/>
              </a:rPr>
              <a:t> er </a:t>
            </a:r>
            <a:r>
              <a:rPr lang="en-US" sz="2000" b="0" i="0" dirty="0" err="1">
                <a:effectLst/>
              </a:rPr>
              <a:t>jaarlijks</a:t>
            </a:r>
            <a:r>
              <a:rPr lang="en-US" sz="2000" b="0" i="0" dirty="0">
                <a:effectLst/>
              </a:rPr>
              <a:t> </a:t>
            </a:r>
            <a:r>
              <a:rPr lang="en-US" sz="2000" b="0" i="0" dirty="0" err="1">
                <a:effectLst/>
              </a:rPr>
              <a:t>rond</a:t>
            </a:r>
            <a:r>
              <a:rPr lang="en-US" sz="2000" b="0" i="0" dirty="0">
                <a:effectLst/>
              </a:rPr>
              <a:t> de 119.000 </a:t>
            </a:r>
            <a:r>
              <a:rPr lang="en-US" sz="2000" b="0" i="0" dirty="0" err="1">
                <a:effectLst/>
              </a:rPr>
              <a:t>kinderen</a:t>
            </a:r>
            <a:r>
              <a:rPr lang="en-US" sz="2000" b="0" i="0" dirty="0">
                <a:effectLst/>
              </a:rPr>
              <a:t> in Nederland </a:t>
            </a:r>
            <a:r>
              <a:rPr lang="en-US" sz="2000" b="0" i="0" dirty="0" err="1">
                <a:effectLst/>
              </a:rPr>
              <a:t>slachtoffer</a:t>
            </a:r>
            <a:r>
              <a:rPr lang="en-US" sz="2000" b="0" i="0" dirty="0">
                <a:effectLst/>
              </a:rPr>
              <a:t> van </a:t>
            </a:r>
            <a:r>
              <a:rPr lang="en-US" sz="2000" b="0" i="0" dirty="0" err="1">
                <a:effectLst/>
              </a:rPr>
              <a:t>mishandeling</a:t>
            </a:r>
            <a:r>
              <a:rPr lang="en-US" sz="2000" b="0" i="0" dirty="0">
                <a:effectLst/>
              </a:rPr>
              <a:t>. </a:t>
            </a:r>
            <a:r>
              <a:rPr lang="en-US" sz="2000" b="0" i="0" dirty="0" err="1">
                <a:effectLst/>
              </a:rPr>
              <a:t>En</a:t>
            </a:r>
            <a:r>
              <a:rPr lang="en-US" sz="2000" b="0" i="0" dirty="0">
                <a:effectLst/>
              </a:rPr>
              <a:t> de </a:t>
            </a:r>
            <a:r>
              <a:rPr lang="en-US" sz="2000" b="0" i="0" dirty="0" err="1">
                <a:effectLst/>
              </a:rPr>
              <a:t>signalen</a:t>
            </a:r>
            <a:r>
              <a:rPr lang="en-US" sz="2000" b="0" i="0" dirty="0">
                <a:effectLst/>
              </a:rPr>
              <a:t> </a:t>
            </a:r>
            <a:r>
              <a:rPr lang="en-US" sz="2000" b="0" i="0" dirty="0" err="1">
                <a:effectLst/>
              </a:rPr>
              <a:t>daarvan</a:t>
            </a:r>
            <a:r>
              <a:rPr lang="en-US" sz="2000" b="0" i="0" dirty="0">
                <a:effectLst/>
              </a:rPr>
              <a:t> </a:t>
            </a:r>
            <a:r>
              <a:rPr lang="en-US" sz="2000" b="0" i="0" dirty="0" err="1">
                <a:effectLst/>
              </a:rPr>
              <a:t>zijn</a:t>
            </a:r>
            <a:r>
              <a:rPr lang="en-US" sz="2000" b="0" i="0" dirty="0">
                <a:effectLst/>
              </a:rPr>
              <a:t> </a:t>
            </a:r>
            <a:r>
              <a:rPr lang="en-US" sz="2000" b="0" i="0" dirty="0" err="1">
                <a:effectLst/>
              </a:rPr>
              <a:t>niet</a:t>
            </a:r>
            <a:r>
              <a:rPr lang="en-US" sz="2000" b="0" i="0" dirty="0">
                <a:effectLst/>
              </a:rPr>
              <a:t> </a:t>
            </a:r>
            <a:r>
              <a:rPr lang="en-US" sz="2000" b="0" i="0" dirty="0" err="1">
                <a:effectLst/>
              </a:rPr>
              <a:t>altijd</a:t>
            </a:r>
            <a:r>
              <a:rPr lang="en-US" sz="2000" b="0" i="0" dirty="0">
                <a:effectLst/>
              </a:rPr>
              <a:t> even </a:t>
            </a:r>
            <a:r>
              <a:rPr lang="en-US" sz="2000" b="0" i="0" dirty="0" err="1">
                <a:effectLst/>
              </a:rPr>
              <a:t>duidelijk</a:t>
            </a:r>
            <a:r>
              <a:rPr lang="en-US" sz="2000" b="0" i="0" dirty="0">
                <a:effectLst/>
              </a:rPr>
              <a:t>. </a:t>
            </a:r>
            <a:r>
              <a:rPr lang="en-US" sz="2000" b="0" i="0" dirty="0" err="1">
                <a:effectLst/>
              </a:rPr>
              <a:t>Naast</a:t>
            </a:r>
            <a:r>
              <a:rPr lang="en-US" sz="2000" b="0" i="0" dirty="0">
                <a:effectLst/>
              </a:rPr>
              <a:t> </a:t>
            </a:r>
            <a:r>
              <a:rPr lang="en-US" sz="2000" b="0" i="0" dirty="0" err="1">
                <a:effectLst/>
              </a:rPr>
              <a:t>zichtbare</a:t>
            </a:r>
            <a:r>
              <a:rPr lang="en-US" sz="2000" b="0" i="0" dirty="0">
                <a:effectLst/>
              </a:rPr>
              <a:t> </a:t>
            </a:r>
            <a:r>
              <a:rPr lang="en-US" sz="2000" b="0" i="0" dirty="0" err="1">
                <a:effectLst/>
              </a:rPr>
              <a:t>wonden</a:t>
            </a:r>
            <a:r>
              <a:rPr lang="en-US" sz="2000" b="0" i="0" dirty="0">
                <a:effectLst/>
              </a:rPr>
              <a:t> of </a:t>
            </a:r>
            <a:r>
              <a:rPr lang="en-US" sz="2000" b="0" i="0" dirty="0" err="1">
                <a:effectLst/>
              </a:rPr>
              <a:t>littekens</a:t>
            </a:r>
            <a:r>
              <a:rPr lang="en-US" sz="2000" b="0" i="0" dirty="0">
                <a:effectLst/>
              </a:rPr>
              <a:t>, </a:t>
            </a:r>
            <a:r>
              <a:rPr lang="en-US" sz="2000" b="0" i="0" dirty="0" err="1">
                <a:effectLst/>
              </a:rPr>
              <a:t>kan</a:t>
            </a:r>
            <a:r>
              <a:rPr lang="en-US" sz="2000" b="0" i="0" dirty="0">
                <a:effectLst/>
              </a:rPr>
              <a:t> er </a:t>
            </a:r>
            <a:r>
              <a:rPr lang="en-US" sz="2000" b="0" i="0" dirty="0" err="1">
                <a:effectLst/>
              </a:rPr>
              <a:t>ook</a:t>
            </a:r>
            <a:r>
              <a:rPr lang="en-US" sz="2000" b="0" i="0" dirty="0">
                <a:effectLst/>
              </a:rPr>
              <a:t> minder </a:t>
            </a:r>
            <a:r>
              <a:rPr lang="en-US" sz="2000" b="0" i="0" dirty="0" err="1">
                <a:effectLst/>
              </a:rPr>
              <a:t>zichtbaar</a:t>
            </a:r>
            <a:r>
              <a:rPr lang="en-US" sz="2000" b="0" i="0" dirty="0">
                <a:effectLst/>
              </a:rPr>
              <a:t> </a:t>
            </a:r>
            <a:r>
              <a:rPr lang="en-US" sz="2000" b="0" i="0" dirty="0" err="1">
                <a:effectLst/>
              </a:rPr>
              <a:t>misbruik</a:t>
            </a:r>
            <a:r>
              <a:rPr lang="en-US" sz="2000" b="0" i="0" dirty="0">
                <a:effectLst/>
              </a:rPr>
              <a:t> </a:t>
            </a:r>
            <a:r>
              <a:rPr lang="en-US" sz="2000" b="0" i="0" dirty="0" err="1">
                <a:effectLst/>
              </a:rPr>
              <a:t>plaatsvinden</a:t>
            </a:r>
            <a:r>
              <a:rPr lang="en-US" sz="2000" b="0" i="0" dirty="0">
                <a:effectLst/>
              </a:rPr>
              <a:t> </a:t>
            </a:r>
            <a:r>
              <a:rPr lang="en-US" sz="2000" b="0" i="0" dirty="0" err="1">
                <a:effectLst/>
              </a:rPr>
              <a:t>zoals</a:t>
            </a:r>
            <a:r>
              <a:rPr lang="en-US" sz="2000" b="0" i="0" dirty="0">
                <a:effectLst/>
              </a:rPr>
              <a:t> </a:t>
            </a:r>
            <a:r>
              <a:rPr lang="en-US" sz="2000" b="0" i="0" dirty="0" err="1">
                <a:effectLst/>
              </a:rPr>
              <a:t>emotionele</a:t>
            </a:r>
            <a:r>
              <a:rPr lang="en-US" sz="2000" b="0" i="0" dirty="0">
                <a:effectLst/>
              </a:rPr>
              <a:t> of </a:t>
            </a:r>
            <a:r>
              <a:rPr lang="en-US" sz="2000" b="0" i="0" dirty="0" err="1">
                <a:effectLst/>
              </a:rPr>
              <a:t>geestelijke</a:t>
            </a:r>
            <a:r>
              <a:rPr lang="en-US" sz="2000" b="0" i="0" dirty="0">
                <a:effectLst/>
              </a:rPr>
              <a:t> </a:t>
            </a:r>
            <a:r>
              <a:rPr lang="en-US" sz="2000" b="0" i="0" dirty="0" err="1">
                <a:effectLst/>
              </a:rPr>
              <a:t>verwaarlozing</a:t>
            </a:r>
            <a:r>
              <a:rPr lang="en-US" sz="2000" b="0" i="0" dirty="0">
                <a:effectLst/>
              </a:rPr>
              <a:t>. </a:t>
            </a:r>
            <a:r>
              <a:rPr lang="en-US" sz="2000" b="0" i="0" dirty="0" err="1">
                <a:effectLst/>
              </a:rPr>
              <a:t>Bekijk</a:t>
            </a:r>
            <a:r>
              <a:rPr lang="en-US" sz="2000" b="0" i="0" dirty="0">
                <a:effectLst/>
              </a:rPr>
              <a:t> alle </a:t>
            </a:r>
            <a:r>
              <a:rPr lang="en-US" sz="2000" b="0" i="0" dirty="0" err="1">
                <a:effectLst/>
              </a:rPr>
              <a:t>signalen</a:t>
            </a:r>
            <a:r>
              <a:rPr lang="en-US" sz="2000" b="0" i="0" dirty="0">
                <a:effectLst/>
              </a:rPr>
              <a:t> van </a:t>
            </a:r>
            <a:r>
              <a:rPr lang="en-US" sz="2000" b="0" i="0" dirty="0" err="1">
                <a:effectLst/>
              </a:rPr>
              <a:t>kindermishandeling</a:t>
            </a:r>
            <a:r>
              <a:rPr lang="en-US" sz="2000" b="0" i="0" dirty="0">
                <a:effectLst/>
              </a:rPr>
              <a:t> in de </a:t>
            </a:r>
            <a:r>
              <a:rPr lang="en-US" sz="2000" b="0" i="0" dirty="0" err="1">
                <a:effectLst/>
              </a:rPr>
              <a:t>onderstaande</a:t>
            </a:r>
            <a:r>
              <a:rPr lang="en-US" sz="2000" b="0" i="0" dirty="0">
                <a:effectLst/>
              </a:rPr>
              <a:t> </a:t>
            </a:r>
            <a:r>
              <a:rPr lang="en-US" sz="2000" b="0" i="0" dirty="0" err="1">
                <a:effectLst/>
              </a:rPr>
              <a:t>lijst</a:t>
            </a:r>
            <a:r>
              <a:rPr lang="en-US" sz="2000" b="0" i="0" dirty="0">
                <a:effectLst/>
              </a:rPr>
              <a:t>.</a:t>
            </a:r>
          </a:p>
        </p:txBody>
      </p:sp>
      <p:sp>
        <p:nvSpPr>
          <p:cNvPr id="79" name="Rectangle 78">
            <a:extLst>
              <a:ext uri="{FF2B5EF4-FFF2-40B4-BE49-F238E27FC236}">
                <a16:creationId xmlns:a16="http://schemas.microsoft.com/office/drawing/2014/main" id="{C13237C8-E62C-4F0D-A318-BD6FB6C2D13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a:extLst>
              <a:ext uri="{FF2B5EF4-FFF2-40B4-BE49-F238E27FC236}">
                <a16:creationId xmlns:a16="http://schemas.microsoft.com/office/drawing/2014/main" id="{19C9EAEA-39D0-4B0E-A0EB-51E7B26740B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Afbeeldingsresultaat voor signalen kindermishandeling">
            <a:extLst>
              <a:ext uri="{FF2B5EF4-FFF2-40B4-BE49-F238E27FC236}">
                <a16:creationId xmlns:a16="http://schemas.microsoft.com/office/drawing/2014/main" id="{E35CEF2D-3DBB-4299-906D-E8E5614129E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7635"/>
          <a:stretch/>
        </p:blipFill>
        <p:spPr bwMode="auto">
          <a:xfrm>
            <a:off x="5873189" y="1551827"/>
            <a:ext cx="4029368" cy="3905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84623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515D20E-1AB7-4E74-9236-2B72B63D60B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631D65B4-F99B-4660-8F41-51DDF9EC9C50}"/>
              </a:ext>
            </a:extLst>
          </p:cNvPr>
          <p:cNvSpPr>
            <a:spLocks noGrp="1"/>
          </p:cNvSpPr>
          <p:nvPr>
            <p:ph type="title"/>
          </p:nvPr>
        </p:nvSpPr>
        <p:spPr>
          <a:xfrm>
            <a:off x="1045028" y="1336329"/>
            <a:ext cx="3892732" cy="4382588"/>
          </a:xfrm>
        </p:spPr>
        <p:txBody>
          <a:bodyPr anchor="ctr">
            <a:normAutofit/>
          </a:bodyPr>
          <a:lstStyle/>
          <a:p>
            <a:r>
              <a:rPr lang="nl-NL" sz="5400" b="1" i="0">
                <a:effectLst/>
                <a:latin typeface="RO Sans"/>
              </a:rPr>
              <a:t>Herken signalen bij het kind</a:t>
            </a:r>
            <a:br>
              <a:rPr lang="nl-NL" sz="5400" b="1" i="0">
                <a:effectLst/>
                <a:latin typeface="RO Sans"/>
              </a:rPr>
            </a:br>
            <a:endParaRPr lang="nl-NL" sz="5400"/>
          </a:p>
        </p:txBody>
      </p:sp>
      <p:grpSp>
        <p:nvGrpSpPr>
          <p:cNvPr id="10" name="Group 9">
            <a:extLst>
              <a:ext uri="{FF2B5EF4-FFF2-40B4-BE49-F238E27FC236}">
                <a16:creationId xmlns:a16="http://schemas.microsoft.com/office/drawing/2014/main" id="{032D8612-31EB-44CF-A1D0-14FD4C705424}"/>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163461"/>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F19A4A0F-1B59-4DB0-9764-D10936E9877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399A70F-F8CD-4992-9EF5-6CF15472E73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19C9EAEA-39D0-4B0E-A0EB-51E7B26740B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982976"/>
            <a:ext cx="6009366" cy="512063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inhoud 2">
            <a:extLst>
              <a:ext uri="{FF2B5EF4-FFF2-40B4-BE49-F238E27FC236}">
                <a16:creationId xmlns:a16="http://schemas.microsoft.com/office/drawing/2014/main" id="{36C1ACCD-3B7B-4213-A8D3-65B963BDD82D}"/>
              </a:ext>
            </a:extLst>
          </p:cNvPr>
          <p:cNvSpPr>
            <a:spLocks noGrp="1"/>
          </p:cNvSpPr>
          <p:nvPr>
            <p:ph idx="1"/>
          </p:nvPr>
        </p:nvSpPr>
        <p:spPr>
          <a:xfrm>
            <a:off x="6096001" y="1336329"/>
            <a:ext cx="5260848" cy="4382588"/>
          </a:xfrm>
        </p:spPr>
        <p:txBody>
          <a:bodyPr anchor="ctr">
            <a:normAutofit/>
          </a:bodyPr>
          <a:lstStyle/>
          <a:p>
            <a:pPr marL="0" indent="0">
              <a:buNone/>
            </a:pPr>
            <a:r>
              <a:rPr lang="nl-NL" sz="2000" b="1" i="0" dirty="0">
                <a:effectLst/>
                <a:latin typeface="RO Sans"/>
              </a:rPr>
              <a:t>Hoe ziet het kind eruit?</a:t>
            </a:r>
          </a:p>
          <a:p>
            <a:pPr>
              <a:buFont typeface="Arial" panose="020B0604020202020204" pitchFamily="34" charset="0"/>
              <a:buChar char="•"/>
            </a:pPr>
            <a:r>
              <a:rPr lang="nl-NL" sz="2000" b="0" i="0" dirty="0">
                <a:effectLst/>
                <a:latin typeface="RO Sans"/>
              </a:rPr>
              <a:t>Heeft vaak buikpijn, hoofdpijn of valt flauw.</a:t>
            </a:r>
          </a:p>
          <a:p>
            <a:pPr>
              <a:buFont typeface="Arial" panose="020B0604020202020204" pitchFamily="34" charset="0"/>
              <a:buChar char="•"/>
            </a:pPr>
            <a:r>
              <a:rPr lang="nl-NL" sz="2000" b="0" i="0" dirty="0">
                <a:effectLst/>
                <a:latin typeface="RO Sans"/>
              </a:rPr>
              <a:t>Komt aan in gewicht of valt juist af.</a:t>
            </a:r>
          </a:p>
          <a:p>
            <a:pPr>
              <a:buFont typeface="Arial" panose="020B0604020202020204" pitchFamily="34" charset="0"/>
              <a:buChar char="•"/>
            </a:pPr>
            <a:r>
              <a:rPr lang="nl-NL" sz="2000" b="0" i="0" dirty="0">
                <a:effectLst/>
                <a:latin typeface="RO Sans"/>
              </a:rPr>
              <a:t>Ziet er moe uit.</a:t>
            </a:r>
          </a:p>
          <a:p>
            <a:pPr>
              <a:buFont typeface="Arial" panose="020B0604020202020204" pitchFamily="34" charset="0"/>
              <a:buChar char="•"/>
            </a:pPr>
            <a:r>
              <a:rPr lang="nl-NL" sz="2000" b="0" i="0" dirty="0">
                <a:effectLst/>
                <a:latin typeface="RO Sans"/>
              </a:rPr>
              <a:t>Is vaak of lang ziek.</a:t>
            </a:r>
          </a:p>
          <a:p>
            <a:pPr>
              <a:buFont typeface="Arial" panose="020B0604020202020204" pitchFamily="34" charset="0"/>
              <a:buChar char="•"/>
            </a:pPr>
            <a:r>
              <a:rPr lang="nl-NL" sz="2000" b="0" i="0" dirty="0">
                <a:effectLst/>
                <a:latin typeface="RO Sans"/>
              </a:rPr>
              <a:t>Heeft vieze haren of een slecht verzorgd gebit.</a:t>
            </a:r>
          </a:p>
          <a:p>
            <a:pPr>
              <a:buFont typeface="Arial" panose="020B0604020202020204" pitchFamily="34" charset="0"/>
              <a:buChar char="•"/>
            </a:pPr>
            <a:r>
              <a:rPr lang="nl-NL" sz="2000" b="0" i="0" dirty="0">
                <a:effectLst/>
                <a:latin typeface="RO Sans"/>
              </a:rPr>
              <a:t>Heeft blauwe plekken, wonden of littekens.</a:t>
            </a:r>
          </a:p>
          <a:p>
            <a:pPr>
              <a:buFont typeface="Arial" panose="020B0604020202020204" pitchFamily="34" charset="0"/>
              <a:buChar char="•"/>
            </a:pPr>
            <a:r>
              <a:rPr lang="nl-NL" sz="2000" b="0" i="0" dirty="0">
                <a:effectLst/>
                <a:latin typeface="RO Sans"/>
              </a:rPr>
              <a:t>Draagt vieze of kapotte kleding en schoenen.</a:t>
            </a:r>
          </a:p>
          <a:p>
            <a:endParaRPr lang="nl-NL" sz="2000" b="1" i="0" dirty="0">
              <a:effectLst/>
              <a:latin typeface="RO Sans"/>
            </a:endParaRPr>
          </a:p>
          <a:p>
            <a:endParaRPr lang="nl-NL" sz="2000" dirty="0"/>
          </a:p>
        </p:txBody>
      </p:sp>
    </p:spTree>
    <p:extLst>
      <p:ext uri="{BB962C8B-B14F-4D97-AF65-F5344CB8AC3E}">
        <p14:creationId xmlns:p14="http://schemas.microsoft.com/office/powerpoint/2010/main" val="18656405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B9AA7C6-5E5A-498E-A6DF-A943376E09B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83EAB11A-76F7-48F4-9B4F-5BFDF4BF9670}"/>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2" name="Rectangle 11">
              <a:extLst>
                <a:ext uri="{FF2B5EF4-FFF2-40B4-BE49-F238E27FC236}">
                  <a16:creationId xmlns:a16="http://schemas.microsoft.com/office/drawing/2014/main" id="{74D4C416-D5F4-4F6F-A6F1-87A21CD4FCA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C6AC1C30-21C6-4BF6-93EE-B211D7A85011}"/>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5" name="Rectangle 14">
            <a:extLst>
              <a:ext uri="{FF2B5EF4-FFF2-40B4-BE49-F238E27FC236}">
                <a16:creationId xmlns:a16="http://schemas.microsoft.com/office/drawing/2014/main" id="{81E140AE-0ABF-47C8-BF32-7D2F0CF2BA4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BC4F608-B4B8-48C3-9572-C0F061B1CD9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E142092-D8FD-4042-9FEF-EEF53DED979E}"/>
              </a:ext>
            </a:extLst>
          </p:cNvPr>
          <p:cNvSpPr>
            <a:spLocks noGrp="1"/>
          </p:cNvSpPr>
          <p:nvPr>
            <p:ph type="title"/>
          </p:nvPr>
        </p:nvSpPr>
        <p:spPr>
          <a:xfrm>
            <a:off x="1153618" y="1239927"/>
            <a:ext cx="4008586" cy="4680583"/>
          </a:xfrm>
        </p:spPr>
        <p:txBody>
          <a:bodyPr anchor="ctr">
            <a:normAutofit/>
          </a:bodyPr>
          <a:lstStyle/>
          <a:p>
            <a:r>
              <a:rPr kumimoji="0" lang="nl-NL" altLang="nl-NL" sz="5200" b="1" i="0" u="none" strike="noStrike" cap="none" normalizeH="0" baseline="0">
                <a:ln>
                  <a:noFill/>
                </a:ln>
                <a:effectLst/>
                <a:latin typeface="RO Sans"/>
              </a:rPr>
              <a:t/>
            </a:r>
            <a:br>
              <a:rPr kumimoji="0" lang="nl-NL" altLang="nl-NL" sz="5200" b="1" i="0" u="none" strike="noStrike" cap="none" normalizeH="0" baseline="0">
                <a:ln>
                  <a:noFill/>
                </a:ln>
                <a:effectLst/>
                <a:latin typeface="RO Sans"/>
              </a:rPr>
            </a:br>
            <a:r>
              <a:rPr kumimoji="0" lang="nl-NL" altLang="nl-NL" sz="5200" b="1" i="0" u="none" strike="noStrike" cap="none" normalizeH="0" baseline="0">
                <a:ln>
                  <a:noFill/>
                </a:ln>
                <a:effectLst/>
                <a:latin typeface="RO Sans"/>
              </a:rPr>
              <a:t/>
            </a:r>
            <a:br>
              <a:rPr kumimoji="0" lang="nl-NL" altLang="nl-NL" sz="5200" b="1" i="0" u="none" strike="noStrike" cap="none" normalizeH="0" baseline="0">
                <a:ln>
                  <a:noFill/>
                </a:ln>
                <a:effectLst/>
                <a:latin typeface="RO Sans"/>
              </a:rPr>
            </a:br>
            <a:r>
              <a:rPr kumimoji="0" lang="nl-NL" altLang="nl-NL" sz="5200" b="1" i="0" u="none" strike="noStrike" cap="none" normalizeH="0" baseline="0">
                <a:ln>
                  <a:noFill/>
                </a:ln>
                <a:effectLst/>
                <a:latin typeface="Calibri" panose="020F0502020204030204" pitchFamily="34" charset="0"/>
                <a:cs typeface="Calibri" panose="020F0502020204030204" pitchFamily="34" charset="0"/>
              </a:rPr>
              <a:t>Hoe gaat het kind om met anderen</a:t>
            </a:r>
            <a:r>
              <a:rPr kumimoji="0" lang="nl-NL" altLang="nl-NL" sz="5200" b="1" i="0" u="none" strike="noStrike" cap="none" normalizeH="0" baseline="0">
                <a:ln>
                  <a:noFill/>
                </a:ln>
                <a:effectLst/>
                <a:latin typeface="RO Sans"/>
              </a:rPr>
              <a:t>?</a:t>
            </a:r>
            <a:br>
              <a:rPr kumimoji="0" lang="nl-NL" altLang="nl-NL" sz="5200" b="1" i="0" u="none" strike="noStrike" cap="none" normalizeH="0" baseline="0">
                <a:ln>
                  <a:noFill/>
                </a:ln>
                <a:effectLst/>
                <a:latin typeface="RO Sans"/>
              </a:rPr>
            </a:br>
            <a:endParaRPr lang="nl-NL" sz="5200"/>
          </a:p>
        </p:txBody>
      </p:sp>
      <p:sp>
        <p:nvSpPr>
          <p:cNvPr id="4" name="Rectangle 1">
            <a:extLst>
              <a:ext uri="{FF2B5EF4-FFF2-40B4-BE49-F238E27FC236}">
                <a16:creationId xmlns:a16="http://schemas.microsoft.com/office/drawing/2014/main" id="{69331DE2-E8EA-4A73-9C08-5958F3568EC8}"/>
              </a:ext>
            </a:extLst>
          </p:cNvPr>
          <p:cNvSpPr>
            <a:spLocks noGrp="1" noChangeArrowheads="1"/>
          </p:cNvSpPr>
          <p:nvPr>
            <p:ph idx="1"/>
          </p:nvPr>
        </p:nvSpPr>
        <p:spPr bwMode="auto">
          <a:xfrm>
            <a:off x="6183857" y="1239927"/>
            <a:ext cx="5251586" cy="4680583"/>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 anchorCtr="0" compatLnSpc="1">
            <a:prstTxWarp prst="textNoShape">
              <a:avLst/>
            </a:prstTxWarp>
            <a:normAutofit/>
          </a:bodyPr>
          <a:lstStyle/>
          <a:p>
            <a:pPr marL="0" marR="0" lvl="0" indent="0" defTabSz="914400" rtl="0" eaLnBrk="0" fontAlgn="base" latinLnBrk="0" hangingPunct="0">
              <a:spcBef>
                <a:spcPct val="0"/>
              </a:spcBef>
              <a:spcAft>
                <a:spcPts val="600"/>
              </a:spcAft>
              <a:buClrTx/>
              <a:buSzTx/>
              <a:buFontTx/>
              <a:buChar char="•"/>
              <a:tabLst/>
            </a:pPr>
            <a:r>
              <a:rPr kumimoji="0" lang="nl-NL" altLang="nl-NL" sz="2000" b="0" i="0" u="none" strike="noStrike" cap="none" normalizeH="0" baseline="0" dirty="0">
                <a:ln>
                  <a:noFill/>
                </a:ln>
                <a:effectLst/>
                <a:latin typeface="RO Sans"/>
              </a:rPr>
              <a:t> Leeft in ‘een eigen wereldje’.</a:t>
            </a:r>
          </a:p>
          <a:p>
            <a:pPr marL="0" marR="0" lvl="0" indent="0" defTabSz="914400" rtl="0" eaLnBrk="0" fontAlgn="base" latinLnBrk="0" hangingPunct="0">
              <a:spcBef>
                <a:spcPct val="0"/>
              </a:spcBef>
              <a:spcAft>
                <a:spcPts val="600"/>
              </a:spcAft>
              <a:buClrTx/>
              <a:buSzTx/>
              <a:buFontTx/>
              <a:buChar char="•"/>
              <a:tabLst/>
            </a:pPr>
            <a:r>
              <a:rPr kumimoji="0" lang="nl-NL" altLang="nl-NL" sz="2000" b="0" i="0" u="none" strike="noStrike" cap="none" normalizeH="0" baseline="0" dirty="0" smtClean="0">
                <a:ln>
                  <a:noFill/>
                </a:ln>
                <a:effectLst/>
                <a:latin typeface="RO Sans"/>
              </a:rPr>
              <a:t> Wil </a:t>
            </a:r>
            <a:r>
              <a:rPr kumimoji="0" lang="nl-NL" altLang="nl-NL" sz="2000" b="0" i="0" u="none" strike="noStrike" cap="none" normalizeH="0" baseline="0" dirty="0">
                <a:ln>
                  <a:noFill/>
                </a:ln>
                <a:effectLst/>
                <a:latin typeface="RO Sans"/>
              </a:rPr>
              <a:t>veel aandacht of is bang om alleen te </a:t>
            </a:r>
          </a:p>
          <a:p>
            <a:pPr marL="0" marR="0" lvl="0" indent="0" defTabSz="914400" rtl="0" eaLnBrk="0" fontAlgn="base" latinLnBrk="0" hangingPunct="0">
              <a:spcBef>
                <a:spcPct val="0"/>
              </a:spcBef>
              <a:spcAft>
                <a:spcPts val="600"/>
              </a:spcAft>
              <a:buClrTx/>
              <a:buSzTx/>
              <a:buNone/>
              <a:tabLst/>
            </a:pPr>
            <a:r>
              <a:rPr kumimoji="0" lang="nl-NL" altLang="nl-NL" sz="2000" b="0" i="0" u="none" strike="noStrike" cap="none" normalizeH="0" baseline="0" dirty="0">
                <a:ln>
                  <a:noFill/>
                </a:ln>
                <a:effectLst/>
                <a:latin typeface="RO Sans"/>
              </a:rPr>
              <a:t>  zijn.</a:t>
            </a:r>
          </a:p>
          <a:p>
            <a:pPr marL="0" marR="0" lvl="0" indent="0" defTabSz="914400" rtl="0" eaLnBrk="0" fontAlgn="base" latinLnBrk="0" hangingPunct="0">
              <a:spcBef>
                <a:spcPct val="0"/>
              </a:spcBef>
              <a:spcAft>
                <a:spcPts val="600"/>
              </a:spcAft>
              <a:buClrTx/>
              <a:buSzTx/>
              <a:buFontTx/>
              <a:buChar char="•"/>
              <a:tabLst/>
            </a:pPr>
            <a:r>
              <a:rPr kumimoji="0" lang="nl-NL" altLang="nl-NL" sz="2000" b="0" i="0" u="none" strike="noStrike" cap="none" normalizeH="0" baseline="0" dirty="0" smtClean="0">
                <a:ln>
                  <a:noFill/>
                </a:ln>
                <a:effectLst/>
                <a:latin typeface="RO Sans"/>
              </a:rPr>
              <a:t> Neemt </a:t>
            </a:r>
            <a:r>
              <a:rPr kumimoji="0" lang="nl-NL" altLang="nl-NL" sz="2000" b="0" i="0" u="none" strike="noStrike" cap="none" normalizeH="0" baseline="0" dirty="0">
                <a:ln>
                  <a:noFill/>
                </a:ln>
                <a:effectLst/>
                <a:latin typeface="RO Sans"/>
              </a:rPr>
              <a:t>geen vriendjes mee naar huis.</a:t>
            </a:r>
          </a:p>
          <a:p>
            <a:pPr marL="0" marR="0" lvl="0" indent="0" defTabSz="914400" rtl="0" eaLnBrk="0" fontAlgn="base" latinLnBrk="0" hangingPunct="0">
              <a:spcBef>
                <a:spcPct val="0"/>
              </a:spcBef>
              <a:spcAft>
                <a:spcPts val="600"/>
              </a:spcAft>
              <a:buClrTx/>
              <a:buSzTx/>
              <a:buFontTx/>
              <a:buChar char="•"/>
              <a:tabLst/>
            </a:pPr>
            <a:r>
              <a:rPr kumimoji="0" lang="nl-NL" altLang="nl-NL" sz="2000" b="0" i="0" u="none" strike="noStrike" cap="none" normalizeH="0" baseline="0" dirty="0" smtClean="0">
                <a:ln>
                  <a:noFill/>
                </a:ln>
                <a:effectLst/>
                <a:latin typeface="RO Sans"/>
              </a:rPr>
              <a:t> Is </a:t>
            </a:r>
            <a:r>
              <a:rPr kumimoji="0" lang="nl-NL" altLang="nl-NL" sz="2000" b="0" i="0" u="none" strike="noStrike" cap="none" normalizeH="0" baseline="0" dirty="0">
                <a:ln>
                  <a:noFill/>
                </a:ln>
                <a:effectLst/>
                <a:latin typeface="RO Sans"/>
              </a:rPr>
              <a:t>bang voor bepaalde plekken of </a:t>
            </a:r>
            <a:r>
              <a:rPr kumimoji="0" lang="nl-NL" altLang="nl-NL" sz="2000" b="0" i="0" u="none" strike="noStrike" cap="none" normalizeH="0" baseline="0" dirty="0" smtClean="0">
                <a:ln>
                  <a:noFill/>
                </a:ln>
                <a:effectLst/>
                <a:latin typeface="RO Sans"/>
              </a:rPr>
              <a:t> mensen</a:t>
            </a:r>
            <a:r>
              <a:rPr kumimoji="0" lang="nl-NL" altLang="nl-NL" sz="2000" b="0" i="0" u="none" strike="noStrike" cap="none" normalizeH="0" baseline="0" dirty="0">
                <a:ln>
                  <a:noFill/>
                </a:ln>
                <a:effectLst/>
                <a:latin typeface="RO Sans"/>
              </a:rPr>
              <a:t>.</a:t>
            </a:r>
          </a:p>
          <a:p>
            <a:pPr marL="0" marR="0" lvl="0" indent="0" defTabSz="914400" rtl="0" eaLnBrk="0" fontAlgn="base" latinLnBrk="0" hangingPunct="0">
              <a:spcBef>
                <a:spcPct val="0"/>
              </a:spcBef>
              <a:spcAft>
                <a:spcPts val="600"/>
              </a:spcAft>
              <a:buClrTx/>
              <a:buSzTx/>
              <a:buFontTx/>
              <a:buChar char="•"/>
              <a:tabLst/>
            </a:pPr>
            <a:r>
              <a:rPr kumimoji="0" lang="nl-NL" altLang="nl-NL" sz="2000" b="0" i="0" u="none" strike="noStrike" cap="none" normalizeH="0" baseline="0" dirty="0" smtClean="0">
                <a:ln>
                  <a:noFill/>
                </a:ln>
                <a:effectLst/>
                <a:latin typeface="RO Sans"/>
              </a:rPr>
              <a:t> Wil </a:t>
            </a:r>
            <a:r>
              <a:rPr kumimoji="0" lang="nl-NL" altLang="nl-NL" sz="2000" b="0" i="0" u="none" strike="noStrike" cap="none" normalizeH="0" baseline="0" dirty="0">
                <a:ln>
                  <a:noFill/>
                </a:ln>
                <a:effectLst/>
                <a:latin typeface="RO Sans"/>
              </a:rPr>
              <a:t>niet aangeraakt worden.</a:t>
            </a:r>
          </a:p>
          <a:p>
            <a:pPr marL="0" marR="0" lvl="0" indent="0" defTabSz="914400" rtl="0" eaLnBrk="0" fontAlgn="base" latinLnBrk="0" hangingPunct="0">
              <a:spcBef>
                <a:spcPct val="0"/>
              </a:spcBef>
              <a:spcAft>
                <a:spcPts val="600"/>
              </a:spcAft>
              <a:buClrTx/>
              <a:buSzTx/>
              <a:buFontTx/>
              <a:buChar char="•"/>
              <a:tabLst/>
            </a:pPr>
            <a:r>
              <a:rPr kumimoji="0" lang="nl-NL" altLang="nl-NL" sz="2000" b="0" i="0" u="none" strike="noStrike" cap="none" normalizeH="0" baseline="0" dirty="0" smtClean="0">
                <a:ln>
                  <a:noFill/>
                </a:ln>
                <a:effectLst/>
                <a:latin typeface="RO Sans"/>
              </a:rPr>
              <a:t> Kijkt </a:t>
            </a:r>
            <a:r>
              <a:rPr kumimoji="0" lang="nl-NL" altLang="nl-NL" sz="2000" b="0" i="0" u="none" strike="noStrike" cap="none" normalizeH="0" baseline="0" dirty="0">
                <a:ln>
                  <a:noFill/>
                </a:ln>
                <a:effectLst/>
                <a:latin typeface="RO Sans"/>
              </a:rPr>
              <a:t>weg bij oogcontact.</a:t>
            </a:r>
          </a:p>
          <a:p>
            <a:pPr marL="0" marR="0" lvl="0" indent="0" defTabSz="914400" rtl="0" eaLnBrk="0" fontAlgn="base" latinLnBrk="0" hangingPunct="0">
              <a:spcBef>
                <a:spcPct val="0"/>
              </a:spcBef>
              <a:spcAft>
                <a:spcPts val="600"/>
              </a:spcAft>
              <a:buClrTx/>
              <a:buSzTx/>
              <a:buFontTx/>
              <a:buNone/>
              <a:tabLst/>
            </a:pPr>
            <a:r>
              <a:rPr kumimoji="0" lang="nl-NL" altLang="nl-NL" sz="2000" b="0" i="0" u="none" strike="noStrike" cap="none" normalizeH="0" baseline="0" dirty="0">
                <a:ln>
                  <a:noFill/>
                </a:ln>
                <a:effectLst/>
              </a:rPr>
              <a:t/>
            </a:r>
            <a:br>
              <a:rPr kumimoji="0" lang="nl-NL" altLang="nl-NL" sz="2000" b="0" i="0" u="none" strike="noStrike" cap="none" normalizeH="0" baseline="0" dirty="0">
                <a:ln>
                  <a:noFill/>
                </a:ln>
                <a:effectLst/>
              </a:rPr>
            </a:br>
            <a:endParaRPr kumimoji="0" lang="nl-NL" altLang="nl-NL" sz="2000" b="0" i="0" u="none" strike="noStrike" cap="none" normalizeH="0" baseline="0" dirty="0">
              <a:ln>
                <a:noFill/>
              </a:ln>
              <a:effectLst/>
              <a:latin typeface="Arial" panose="020B0604020202020204" pitchFamily="34" charset="0"/>
            </a:endParaRPr>
          </a:p>
        </p:txBody>
      </p:sp>
    </p:spTree>
    <p:extLst>
      <p:ext uri="{BB962C8B-B14F-4D97-AF65-F5344CB8AC3E}">
        <p14:creationId xmlns:p14="http://schemas.microsoft.com/office/powerpoint/2010/main" val="12447820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AB33354-5302-409E-90BF-4E7A98AFB5C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A9E84694-8C68-4CED-8724-9016A5378E2E}"/>
              </a:ext>
            </a:extLst>
          </p:cNvPr>
          <p:cNvSpPr>
            <a:spLocks noGrp="1"/>
          </p:cNvSpPr>
          <p:nvPr>
            <p:ph type="title"/>
          </p:nvPr>
        </p:nvSpPr>
        <p:spPr>
          <a:xfrm>
            <a:off x="645065" y="1165014"/>
            <a:ext cx="3796306" cy="4666206"/>
          </a:xfrm>
        </p:spPr>
        <p:txBody>
          <a:bodyPr anchor="ctr">
            <a:normAutofit/>
          </a:bodyPr>
          <a:lstStyle/>
          <a:p>
            <a:r>
              <a:rPr lang="nl-NL" sz="4800" b="1" i="0">
                <a:effectLst/>
                <a:latin typeface="RO Sans"/>
              </a:rPr>
              <a:t>Hoe gedraagt het kind zich?</a:t>
            </a:r>
            <a:br>
              <a:rPr lang="nl-NL" sz="4800" b="1" i="0">
                <a:effectLst/>
                <a:latin typeface="RO Sans"/>
              </a:rPr>
            </a:br>
            <a:endParaRPr lang="nl-NL" sz="4800"/>
          </a:p>
        </p:txBody>
      </p:sp>
      <p:grpSp>
        <p:nvGrpSpPr>
          <p:cNvPr id="10" name="Group 9">
            <a:extLst>
              <a:ext uri="{FF2B5EF4-FFF2-40B4-BE49-F238E27FC236}">
                <a16:creationId xmlns:a16="http://schemas.microsoft.com/office/drawing/2014/main" id="{0C66A8B6-1F6E-4FCC-93B9-B9986B6FD111}"/>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576" y="5945955"/>
            <a:ext cx="12109423" cy="525780"/>
            <a:chOff x="82576" y="5945955"/>
            <a:chExt cx="12109423" cy="525780"/>
          </a:xfrm>
        </p:grpSpPr>
        <p:sp>
          <p:nvSpPr>
            <p:cNvPr id="11" name="Rectangle 10">
              <a:extLst>
                <a:ext uri="{FF2B5EF4-FFF2-40B4-BE49-F238E27FC236}">
                  <a16:creationId xmlns:a16="http://schemas.microsoft.com/office/drawing/2014/main" id="{CAF7C4FD-65AD-4BBE-886A-D2E923F94C6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03361" y="6131892"/>
              <a:ext cx="524256"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11">
              <a:extLst>
                <a:ext uri="{FF2B5EF4-FFF2-40B4-BE49-F238E27FC236}">
                  <a16:creationId xmlns:a16="http://schemas.microsoft.com/office/drawing/2014/main" id="{1BA8278B-6DF7-481F-B1FA-FFE7D6C3C7B6}"/>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5998176" y="277912"/>
              <a:ext cx="524256" cy="1186339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2C1BBA94-3F40-40AA-8BB9-E69E25E537C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inhoud 2">
            <a:extLst>
              <a:ext uri="{FF2B5EF4-FFF2-40B4-BE49-F238E27FC236}">
                <a16:creationId xmlns:a16="http://schemas.microsoft.com/office/drawing/2014/main" id="{CFC32B20-E8A0-4CD6-981E-D9E65AE36569}"/>
              </a:ext>
            </a:extLst>
          </p:cNvPr>
          <p:cNvSpPr>
            <a:spLocks noGrp="1"/>
          </p:cNvSpPr>
          <p:nvPr>
            <p:ph idx="1"/>
          </p:nvPr>
        </p:nvSpPr>
        <p:spPr>
          <a:xfrm>
            <a:off x="5577840" y="1165014"/>
            <a:ext cx="5625253" cy="4666206"/>
          </a:xfrm>
        </p:spPr>
        <p:txBody>
          <a:bodyPr anchor="ctr">
            <a:normAutofit/>
          </a:bodyPr>
          <a:lstStyle/>
          <a:p>
            <a:pPr>
              <a:buFont typeface="Arial" panose="020B0604020202020204" pitchFamily="34" charset="0"/>
              <a:buChar char="•"/>
            </a:pPr>
            <a:r>
              <a:rPr lang="nl-NL" sz="2000" b="0" i="0" dirty="0">
                <a:effectLst/>
                <a:latin typeface="RO Sans"/>
              </a:rPr>
              <a:t>Is snel afgeleid.</a:t>
            </a:r>
          </a:p>
          <a:p>
            <a:pPr>
              <a:buFont typeface="Arial" panose="020B0604020202020204" pitchFamily="34" charset="0"/>
              <a:buChar char="•"/>
            </a:pPr>
            <a:r>
              <a:rPr lang="nl-NL" sz="2000" b="0" i="0" dirty="0">
                <a:effectLst/>
                <a:latin typeface="RO Sans"/>
              </a:rPr>
              <a:t>Is overdreven druk of juist overdreven rustig.</a:t>
            </a:r>
          </a:p>
          <a:p>
            <a:pPr>
              <a:buFont typeface="Arial" panose="020B0604020202020204" pitchFamily="34" charset="0"/>
              <a:buChar char="•"/>
            </a:pPr>
            <a:r>
              <a:rPr lang="nl-NL" sz="2000" b="0" i="0" dirty="0">
                <a:effectLst/>
                <a:latin typeface="RO Sans"/>
              </a:rPr>
              <a:t>Gaat vaak tegen de regels of volwassenen in.</a:t>
            </a:r>
          </a:p>
          <a:p>
            <a:pPr>
              <a:buFont typeface="Arial" panose="020B0604020202020204" pitchFamily="34" charset="0"/>
              <a:buChar char="•"/>
            </a:pPr>
            <a:r>
              <a:rPr lang="nl-NL" sz="2000" b="0" i="0" dirty="0">
                <a:effectLst/>
                <a:latin typeface="RO Sans"/>
              </a:rPr>
              <a:t>Is vaak overdreven vroeg of blijft lang rondhangen op school.</a:t>
            </a:r>
          </a:p>
          <a:p>
            <a:pPr>
              <a:buFont typeface="Arial" panose="020B0604020202020204" pitchFamily="34" charset="0"/>
              <a:buChar char="•"/>
            </a:pPr>
            <a:r>
              <a:rPr lang="nl-NL" sz="2000" b="0" i="0" dirty="0">
                <a:effectLst/>
                <a:latin typeface="RO Sans"/>
              </a:rPr>
              <a:t>Zegt negatieve dingen over zichzelf, anderen of de wereld.</a:t>
            </a:r>
          </a:p>
          <a:p>
            <a:pPr>
              <a:buFont typeface="Arial" panose="020B0604020202020204" pitchFamily="34" charset="0"/>
              <a:buChar char="•"/>
            </a:pPr>
            <a:r>
              <a:rPr lang="nl-NL" sz="2000" b="0" i="0" dirty="0">
                <a:effectLst/>
                <a:latin typeface="RO Sans"/>
              </a:rPr>
              <a:t>Speelt gewelddadige of seksuele situaties na.</a:t>
            </a:r>
          </a:p>
          <a:p>
            <a:pPr>
              <a:buFont typeface="Arial" panose="020B0604020202020204" pitchFamily="34" charset="0"/>
              <a:buChar char="•"/>
            </a:pPr>
            <a:r>
              <a:rPr lang="nl-NL" sz="2000" b="0" i="0" dirty="0">
                <a:effectLst/>
                <a:latin typeface="RO Sans"/>
              </a:rPr>
              <a:t>Wordt snel boos en gaat dan slaan, schoppen of bijten.</a:t>
            </a:r>
          </a:p>
          <a:p>
            <a:pPr>
              <a:buFont typeface="Arial" panose="020B0604020202020204" pitchFamily="34" charset="0"/>
              <a:buChar char="•"/>
            </a:pPr>
            <a:r>
              <a:rPr lang="nl-NL" sz="2000" b="0" i="0" dirty="0">
                <a:effectLst/>
                <a:latin typeface="RO Sans"/>
              </a:rPr>
              <a:t>Steelt of maakt spullen stuk.</a:t>
            </a:r>
          </a:p>
          <a:p>
            <a:pPr>
              <a:buFont typeface="Arial" panose="020B0604020202020204" pitchFamily="34" charset="0"/>
              <a:buChar char="•"/>
            </a:pPr>
            <a:r>
              <a:rPr lang="nl-NL" sz="2000" b="0" i="0" dirty="0">
                <a:effectLst/>
                <a:latin typeface="RO Sans"/>
              </a:rPr>
              <a:t>Gebruikt alcohol of drugs.</a:t>
            </a:r>
          </a:p>
          <a:p>
            <a:endParaRPr lang="nl-NL" sz="2000" dirty="0"/>
          </a:p>
        </p:txBody>
      </p:sp>
    </p:spTree>
    <p:extLst>
      <p:ext uri="{BB962C8B-B14F-4D97-AF65-F5344CB8AC3E}">
        <p14:creationId xmlns:p14="http://schemas.microsoft.com/office/powerpoint/2010/main" val="19545094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0E7FCAA-E22A-4E02-B65A-8030C4C8DF64}"/>
              </a:ext>
            </a:extLst>
          </p:cNvPr>
          <p:cNvSpPr>
            <a:spLocks noGrp="1"/>
          </p:cNvSpPr>
          <p:nvPr>
            <p:ph type="title"/>
          </p:nvPr>
        </p:nvSpPr>
        <p:spPr>
          <a:xfrm>
            <a:off x="645065" y="1463040"/>
            <a:ext cx="3796306" cy="2690949"/>
          </a:xfrm>
        </p:spPr>
        <p:txBody>
          <a:bodyPr anchor="t">
            <a:normAutofit/>
          </a:bodyPr>
          <a:lstStyle/>
          <a:p>
            <a:r>
              <a:rPr lang="nl-NL" sz="3000" b="1"/>
              <a:t>Meldnormen</a:t>
            </a:r>
            <a:r>
              <a:rPr lang="nl-NL" sz="3000"/>
              <a:t/>
            </a:r>
            <a:br>
              <a:rPr lang="nl-NL" sz="3000"/>
            </a:br>
            <a:r>
              <a:rPr lang="nl-NL" sz="3000"/>
              <a:t>beroepskrachten </a:t>
            </a:r>
            <a:r>
              <a:rPr lang="nl-NL" sz="3000" b="1"/>
              <a:t>moeten </a:t>
            </a:r>
            <a:r>
              <a:rPr lang="nl-NL" sz="3000"/>
              <a:t>een melding doen bij Veilig Thuis in de volgende situaties</a:t>
            </a:r>
          </a:p>
        </p:txBody>
      </p:sp>
      <p:sp>
        <p:nvSpPr>
          <p:cNvPr id="3" name="Tijdelijke aanduiding voor inhoud 2">
            <a:extLst>
              <a:ext uri="{FF2B5EF4-FFF2-40B4-BE49-F238E27FC236}">
                <a16:creationId xmlns:a16="http://schemas.microsoft.com/office/drawing/2014/main" id="{5CD2CD45-463A-4E98-81F6-E2876F8183C3}"/>
              </a:ext>
            </a:extLst>
          </p:cNvPr>
          <p:cNvSpPr>
            <a:spLocks noGrp="1"/>
          </p:cNvSpPr>
          <p:nvPr>
            <p:ph idx="1"/>
          </p:nvPr>
        </p:nvSpPr>
        <p:spPr>
          <a:xfrm>
            <a:off x="4654781" y="540847"/>
            <a:ext cx="6607955" cy="5370022"/>
          </a:xfrm>
        </p:spPr>
        <p:txBody>
          <a:bodyPr anchor="t">
            <a:noAutofit/>
          </a:bodyPr>
          <a:lstStyle/>
          <a:p>
            <a:r>
              <a:rPr lang="nl-NL" sz="1800" dirty="0">
                <a:solidFill>
                  <a:schemeClr val="accent2"/>
                </a:solidFill>
              </a:rPr>
              <a:t>Meldnorm 1 </a:t>
            </a:r>
          </a:p>
          <a:p>
            <a:pPr marL="0" indent="0">
              <a:buNone/>
            </a:pPr>
            <a:r>
              <a:rPr lang="nl-NL" sz="1800" dirty="0"/>
              <a:t>In ALLE gevallen van (vermoedens) ernstig huiselijk geweld en kindermishandeling, dat wil zeggen (vermoedens van) acute- en/of structurele onveiligheid. </a:t>
            </a:r>
          </a:p>
          <a:p>
            <a:pPr marL="0" indent="0">
              <a:buNone/>
            </a:pPr>
            <a:r>
              <a:rPr lang="nl-NL" sz="1800" dirty="0"/>
              <a:t>Als een (minderjarige) slachtoffer zelf om hulp vraagt, of zich uit over huiselijk geweld of kindermishandeling (een onthulling doet), kan dat opgevat worden als een acute crisis en valt als zodanig onder deze meldnorm.</a:t>
            </a:r>
          </a:p>
          <a:p>
            <a:r>
              <a:rPr lang="nl-NL" sz="1800" dirty="0">
                <a:solidFill>
                  <a:schemeClr val="accent2"/>
                </a:solidFill>
              </a:rPr>
              <a:t>Meldnorm 2 </a:t>
            </a:r>
          </a:p>
          <a:p>
            <a:pPr marL="0" indent="0">
              <a:buNone/>
            </a:pPr>
            <a:r>
              <a:rPr lang="nl-NL" sz="1800" dirty="0"/>
              <a:t>In alle ANDERE gevallen waarin je meent dat je - gelet op je competenties, verantwoordelijkheden en professionele grenzen – in onvoldoende mate effectieve hulp kan bieden of organiseren bij (risico’s op) huiselijk geweld en/of kindermishandeling.</a:t>
            </a:r>
          </a:p>
          <a:p>
            <a:r>
              <a:rPr lang="nl-NL" sz="1800" dirty="0">
                <a:solidFill>
                  <a:schemeClr val="accent2"/>
                </a:solidFill>
              </a:rPr>
              <a:t>Meldnorm 3</a:t>
            </a:r>
          </a:p>
          <a:p>
            <a:pPr marL="0" indent="0">
              <a:buNone/>
            </a:pPr>
            <a:r>
              <a:rPr lang="nl-NL" sz="1800" dirty="0"/>
              <a:t>Wanneer je hulp biedt of organiseert om zorgvragers te beschermen tegen het risico op huiselijk geweld en/of kindermishandeling en constateert dat de veiligheid niet stopt of zich herhaalt.</a:t>
            </a:r>
          </a:p>
        </p:txBody>
      </p:sp>
    </p:spTree>
    <p:extLst>
      <p:ext uri="{BB962C8B-B14F-4D97-AF65-F5344CB8AC3E}">
        <p14:creationId xmlns:p14="http://schemas.microsoft.com/office/powerpoint/2010/main" val="15043206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33">
            <a:extLst>
              <a:ext uri="{FF2B5EF4-FFF2-40B4-BE49-F238E27FC236}">
                <a16:creationId xmlns:a16="http://schemas.microsoft.com/office/drawing/2014/main" id="{AAAE94E3-A7DB-4868-B1E3-E49703488BB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83646EC6-DC8D-44E7-B192-E6B10016078E}"/>
              </a:ext>
            </a:extLst>
          </p:cNvPr>
          <p:cNvSpPr>
            <a:spLocks noGrp="1"/>
          </p:cNvSpPr>
          <p:nvPr>
            <p:ph type="title"/>
          </p:nvPr>
        </p:nvSpPr>
        <p:spPr>
          <a:xfrm>
            <a:off x="589560" y="856180"/>
            <a:ext cx="5279408" cy="1128068"/>
          </a:xfrm>
        </p:spPr>
        <p:txBody>
          <a:bodyPr vert="horz" lIns="91440" tIns="45720" rIns="91440" bIns="45720" rtlCol="0" anchor="ctr">
            <a:normAutofit/>
          </a:bodyPr>
          <a:lstStyle/>
          <a:p>
            <a:r>
              <a:rPr lang="en-US" sz="4000" dirty="0"/>
              <a:t>Video </a:t>
            </a:r>
            <a:r>
              <a:rPr lang="en-US" sz="4000" dirty="0" err="1"/>
              <a:t>filmpje</a:t>
            </a:r>
            <a:r>
              <a:rPr lang="en-US" sz="4000" dirty="0"/>
              <a:t> </a:t>
            </a:r>
            <a:r>
              <a:rPr lang="en-US" sz="4000" dirty="0" err="1"/>
              <a:t>meldcode</a:t>
            </a:r>
            <a:r>
              <a:rPr lang="en-US" sz="4000" dirty="0"/>
              <a:t> </a:t>
            </a:r>
          </a:p>
        </p:txBody>
      </p:sp>
      <p:grpSp>
        <p:nvGrpSpPr>
          <p:cNvPr id="45" name="Group 35">
            <a:extLst>
              <a:ext uri="{FF2B5EF4-FFF2-40B4-BE49-F238E27FC236}">
                <a16:creationId xmlns:a16="http://schemas.microsoft.com/office/drawing/2014/main" id="{1DE889C7-FAD6-4397-98E2-05D503484459}"/>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37" name="Rectangle 36">
              <a:extLst>
                <a:ext uri="{FF2B5EF4-FFF2-40B4-BE49-F238E27FC236}">
                  <a16:creationId xmlns:a16="http://schemas.microsoft.com/office/drawing/2014/main" id="{F399A70F-F8CD-4992-9EF5-6CF15472E73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37">
              <a:extLst>
                <a:ext uri="{FF2B5EF4-FFF2-40B4-BE49-F238E27FC236}">
                  <a16:creationId xmlns:a16="http://schemas.microsoft.com/office/drawing/2014/main" id="{48F4FEDC-6D80-458C-A665-075D9B9500F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8" name="Rectangle 39">
            <a:extLst>
              <a:ext uri="{FF2B5EF4-FFF2-40B4-BE49-F238E27FC236}">
                <a16:creationId xmlns:a16="http://schemas.microsoft.com/office/drawing/2014/main" id="{3873B707-463F-40B0-8227-E8CC6C67EB2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123821"/>
            <a:ext cx="4975066"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Content Placeholder 19">
            <a:extLst>
              <a:ext uri="{FF2B5EF4-FFF2-40B4-BE49-F238E27FC236}">
                <a16:creationId xmlns:a16="http://schemas.microsoft.com/office/drawing/2014/main" id="{C8E1CD5C-5018-4A7B-A280-6E0B4A454B47}"/>
              </a:ext>
            </a:extLst>
          </p:cNvPr>
          <p:cNvSpPr>
            <a:spLocks noGrp="1"/>
          </p:cNvSpPr>
          <p:nvPr>
            <p:ph idx="1"/>
          </p:nvPr>
        </p:nvSpPr>
        <p:spPr>
          <a:xfrm>
            <a:off x="159341" y="2330505"/>
            <a:ext cx="6270034" cy="3979585"/>
          </a:xfrm>
        </p:spPr>
        <p:txBody>
          <a:bodyPr anchor="ctr">
            <a:normAutofit/>
          </a:bodyPr>
          <a:lstStyle/>
          <a:p>
            <a:pPr marL="0" indent="0">
              <a:buNone/>
            </a:pPr>
            <a:r>
              <a:rPr lang="en-US" sz="2000" dirty="0">
                <a:hlinkClick r:id="rId2"/>
              </a:rPr>
              <a:t>https://www.youtube.com/watch?v=p_VSow2tjqY</a:t>
            </a:r>
            <a:endParaRPr lang="en-US" sz="2000" dirty="0"/>
          </a:p>
          <a:p>
            <a:pPr marL="0" indent="0">
              <a:buNone/>
            </a:pPr>
            <a:endParaRPr lang="en-US" sz="2000" dirty="0"/>
          </a:p>
          <a:p>
            <a:endParaRPr lang="en-US" sz="2000" dirty="0"/>
          </a:p>
          <a:p>
            <a:endParaRPr lang="en-US" sz="2000" dirty="0"/>
          </a:p>
          <a:p>
            <a:pPr marL="0" indent="0">
              <a:buNone/>
            </a:pPr>
            <a:endParaRPr lang="en-US" sz="2000" dirty="0"/>
          </a:p>
        </p:txBody>
      </p:sp>
      <p:sp>
        <p:nvSpPr>
          <p:cNvPr id="42" name="Rectangle 41">
            <a:extLst>
              <a:ext uri="{FF2B5EF4-FFF2-40B4-BE49-F238E27FC236}">
                <a16:creationId xmlns:a16="http://schemas.microsoft.com/office/drawing/2014/main" id="{C13237C8-E62C-4F0D-A318-BD6FB6C2D13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19C9EAEA-39D0-4B0E-A0EB-51E7B26740B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9687" y="357447"/>
            <a:ext cx="4845488"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a:extLst>
              <a:ext uri="{FF2B5EF4-FFF2-40B4-BE49-F238E27FC236}">
                <a16:creationId xmlns:a16="http://schemas.microsoft.com/office/drawing/2014/main" id="{8CB5D2D7-DF65-4E86-BFBA-FFB9B5ACEB6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9687" y="3505479"/>
            <a:ext cx="4845488"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Afbeeldingsresultaat voor picto filmpje">
            <a:extLst>
              <a:ext uri="{FF2B5EF4-FFF2-40B4-BE49-F238E27FC236}">
                <a16:creationId xmlns:a16="http://schemas.microsoft.com/office/drawing/2014/main" id="{67714725-9AAD-4055-A99B-3FD1F301CA0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937050" y="1533654"/>
            <a:ext cx="3760619" cy="2923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48188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47942995-B07F-4636-9A06-C6A104B260A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D9D13AFB-AFB5-47C4-A94F-CDC2C2F430C0}"/>
              </a:ext>
            </a:extLst>
          </p:cNvPr>
          <p:cNvSpPr>
            <a:spLocks noGrp="1"/>
          </p:cNvSpPr>
          <p:nvPr>
            <p:ph type="title"/>
          </p:nvPr>
        </p:nvSpPr>
        <p:spPr>
          <a:xfrm>
            <a:off x="1113810" y="2960716"/>
            <a:ext cx="4036334" cy="2387600"/>
          </a:xfrm>
        </p:spPr>
        <p:txBody>
          <a:bodyPr vert="horz" lIns="91440" tIns="45720" rIns="91440" bIns="45720" rtlCol="0" anchor="t">
            <a:normAutofit/>
          </a:bodyPr>
          <a:lstStyle/>
          <a:p>
            <a:r>
              <a:rPr lang="en-US" sz="5400" kern="1200">
                <a:solidFill>
                  <a:schemeClr val="tx1"/>
                </a:solidFill>
                <a:latin typeface="+mj-lt"/>
                <a:ea typeface="+mj-ea"/>
                <a:cs typeface="+mj-cs"/>
              </a:rPr>
              <a:t>De 5 stappen van de meldcode </a:t>
            </a:r>
          </a:p>
        </p:txBody>
      </p:sp>
      <p:grpSp>
        <p:nvGrpSpPr>
          <p:cNvPr id="28" name="Group 27">
            <a:extLst>
              <a:ext uri="{FF2B5EF4-FFF2-40B4-BE49-F238E27FC236}">
                <a16:creationId xmlns:a16="http://schemas.microsoft.com/office/drawing/2014/main" id="{032D8612-31EB-44CF-A1D0-14FD4C705424}"/>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29" name="Rectangle 28">
              <a:extLst>
                <a:ext uri="{FF2B5EF4-FFF2-40B4-BE49-F238E27FC236}">
                  <a16:creationId xmlns:a16="http://schemas.microsoft.com/office/drawing/2014/main" id="{F19A4A0F-1B59-4DB0-9764-D10936E9877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F399A70F-F8CD-4992-9EF5-6CF15472E73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48F4FEDC-6D80-458C-A665-075D9B9500F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3" name="Rectangle 32">
            <a:extLst>
              <a:ext uri="{FF2B5EF4-FFF2-40B4-BE49-F238E27FC236}">
                <a16:creationId xmlns:a16="http://schemas.microsoft.com/office/drawing/2014/main" id="{B81933D1-5615-42C7-9C0B-4EB7105CCE2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19C9EAEA-39D0-4B0E-A0EB-51E7B26740B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Graphic 8" descr="Voetafdrukken">
            <a:extLst>
              <a:ext uri="{FF2B5EF4-FFF2-40B4-BE49-F238E27FC236}">
                <a16:creationId xmlns:a16="http://schemas.microsoft.com/office/drawing/2014/main" id="{8DC57D09-371E-4D4C-B1CC-F2D6B1B92C1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a:off x="5957597" y="666728"/>
            <a:ext cx="5465791" cy="5465791"/>
          </a:xfrm>
          <a:prstGeom prst="rect">
            <a:avLst/>
          </a:prstGeom>
        </p:spPr>
      </p:pic>
    </p:spTree>
    <p:extLst>
      <p:ext uri="{BB962C8B-B14F-4D97-AF65-F5344CB8AC3E}">
        <p14:creationId xmlns:p14="http://schemas.microsoft.com/office/powerpoint/2010/main" val="40098518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201CC55D-ED54-4C5C-95E6-10947BD1103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EB76906E-7648-4165-B171-7F860758EAF3}"/>
              </a:ext>
            </a:extLst>
          </p:cNvPr>
          <p:cNvSpPr>
            <a:spLocks noGrp="1"/>
          </p:cNvSpPr>
          <p:nvPr>
            <p:ph type="title"/>
          </p:nvPr>
        </p:nvSpPr>
        <p:spPr>
          <a:xfrm>
            <a:off x="355197" y="945511"/>
            <a:ext cx="5330612" cy="1128068"/>
          </a:xfrm>
        </p:spPr>
        <p:txBody>
          <a:bodyPr anchor="ctr">
            <a:normAutofit/>
          </a:bodyPr>
          <a:lstStyle/>
          <a:p>
            <a:r>
              <a:rPr lang="nl-NL" sz="2500" b="1" dirty="0"/>
              <a:t>Stap 1</a:t>
            </a:r>
            <a:br>
              <a:rPr lang="nl-NL" sz="2500" b="1" dirty="0"/>
            </a:br>
            <a:r>
              <a:rPr lang="nl-NL" sz="2500" b="1" dirty="0"/>
              <a:t>In kaart brengen van signalen </a:t>
            </a:r>
            <a:r>
              <a:rPr lang="nl-NL" sz="2500" b="1" dirty="0" err="1" smtClean="0"/>
              <a:t>kindcheck</a:t>
            </a:r>
            <a:r>
              <a:rPr lang="nl-NL" sz="2500" b="1" dirty="0"/>
              <a:t>.</a:t>
            </a:r>
            <a:br>
              <a:rPr lang="nl-NL" sz="2500" b="1" dirty="0"/>
            </a:br>
            <a:endParaRPr lang="nl-NL" sz="2500" b="1" dirty="0"/>
          </a:p>
        </p:txBody>
      </p:sp>
      <p:grpSp>
        <p:nvGrpSpPr>
          <p:cNvPr id="28" name="Group 27">
            <a:extLst>
              <a:ext uri="{FF2B5EF4-FFF2-40B4-BE49-F238E27FC236}">
                <a16:creationId xmlns:a16="http://schemas.microsoft.com/office/drawing/2014/main" id="{1DE889C7-FAD6-4397-98E2-05D503484459}"/>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29" name="Rectangle 28">
              <a:extLst>
                <a:ext uri="{FF2B5EF4-FFF2-40B4-BE49-F238E27FC236}">
                  <a16:creationId xmlns:a16="http://schemas.microsoft.com/office/drawing/2014/main" id="{F399A70F-F8CD-4992-9EF5-6CF15472E73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48F4FEDC-6D80-458C-A665-075D9B9500F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2" name="Rectangle 31">
            <a:extLst>
              <a:ext uri="{FF2B5EF4-FFF2-40B4-BE49-F238E27FC236}">
                <a16:creationId xmlns:a16="http://schemas.microsoft.com/office/drawing/2014/main" id="{3873B707-463F-40B0-8227-E8CC6C67EB2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ijdelijke aanduiding voor inhoud 2">
            <a:extLst>
              <a:ext uri="{FF2B5EF4-FFF2-40B4-BE49-F238E27FC236}">
                <a16:creationId xmlns:a16="http://schemas.microsoft.com/office/drawing/2014/main" id="{80C4871A-265C-4C0F-9393-16230770B646}"/>
              </a:ext>
            </a:extLst>
          </p:cNvPr>
          <p:cNvSpPr>
            <a:spLocks noGrp="1"/>
          </p:cNvSpPr>
          <p:nvPr>
            <p:ph idx="1"/>
          </p:nvPr>
        </p:nvSpPr>
        <p:spPr>
          <a:xfrm>
            <a:off x="590719" y="2330505"/>
            <a:ext cx="4559425" cy="3979585"/>
          </a:xfrm>
        </p:spPr>
        <p:txBody>
          <a:bodyPr anchor="ctr">
            <a:normAutofit/>
          </a:bodyPr>
          <a:lstStyle/>
          <a:p>
            <a:endParaRPr lang="nl-NL" sz="2000" dirty="0"/>
          </a:p>
          <a:p>
            <a:pPr marL="0" indent="0">
              <a:buNone/>
            </a:pPr>
            <a:endParaRPr lang="nl-NL" sz="2000" dirty="0"/>
          </a:p>
          <a:p>
            <a:pPr marL="0" indent="0">
              <a:buNone/>
            </a:pPr>
            <a:endParaRPr lang="nl-NL" sz="2000" dirty="0"/>
          </a:p>
          <a:p>
            <a:pPr marL="0" indent="0">
              <a:buNone/>
            </a:pPr>
            <a:endParaRPr lang="nl-NL" sz="2000" dirty="0"/>
          </a:p>
          <a:p>
            <a:pPr marL="0" indent="0">
              <a:buNone/>
            </a:pPr>
            <a:endParaRPr lang="nl-NL" sz="2000" dirty="0"/>
          </a:p>
          <a:p>
            <a:pPr marL="0" indent="0">
              <a:buNone/>
            </a:pPr>
            <a:r>
              <a:rPr lang="nl-NL" sz="2000" dirty="0"/>
              <a:t>Beschrijf hier wie:</a:t>
            </a:r>
          </a:p>
          <a:p>
            <a:r>
              <a:rPr lang="nl-NL" sz="2000" dirty="0"/>
              <a:t>observeert</a:t>
            </a:r>
          </a:p>
          <a:p>
            <a:r>
              <a:rPr lang="nl-NL" sz="2000" dirty="0"/>
              <a:t>signalen in kaart brengt </a:t>
            </a:r>
          </a:p>
          <a:p>
            <a:r>
              <a:rPr lang="nl-NL" sz="2000" dirty="0"/>
              <a:t>de </a:t>
            </a:r>
            <a:r>
              <a:rPr lang="nl-NL" sz="2000" dirty="0" err="1" smtClean="0"/>
              <a:t>kindcheck</a:t>
            </a:r>
            <a:r>
              <a:rPr lang="nl-NL" sz="2000" dirty="0" smtClean="0"/>
              <a:t> </a:t>
            </a:r>
            <a:r>
              <a:rPr lang="nl-NL" sz="2000" dirty="0"/>
              <a:t>doet</a:t>
            </a:r>
          </a:p>
          <a:p>
            <a:r>
              <a:rPr lang="nl-NL" sz="2000" dirty="0"/>
              <a:t>documenteert</a:t>
            </a:r>
          </a:p>
          <a:p>
            <a:pPr marL="0" indent="0">
              <a:buNone/>
            </a:pPr>
            <a:endParaRPr lang="nl-NL" sz="2000" dirty="0"/>
          </a:p>
          <a:p>
            <a:pPr marL="0" indent="0">
              <a:buNone/>
            </a:pPr>
            <a:endParaRPr lang="nl-NL" sz="2000" dirty="0"/>
          </a:p>
          <a:p>
            <a:pPr marL="0" indent="0">
              <a:buNone/>
            </a:pPr>
            <a:endParaRPr lang="nl-NL" sz="2000" dirty="0"/>
          </a:p>
          <a:p>
            <a:endParaRPr lang="nl-NL" sz="2000" dirty="0"/>
          </a:p>
          <a:p>
            <a:endParaRPr lang="nl-NL" sz="2000" dirty="0"/>
          </a:p>
          <a:p>
            <a:pPr marL="0" indent="0">
              <a:buNone/>
            </a:pPr>
            <a:endParaRPr lang="nl-NL" sz="2000" dirty="0"/>
          </a:p>
          <a:p>
            <a:pPr marL="0" indent="0">
              <a:buNone/>
            </a:pPr>
            <a:endParaRPr lang="nl-NL" sz="2000" dirty="0"/>
          </a:p>
          <a:p>
            <a:pPr marL="0" indent="0">
              <a:buNone/>
            </a:pPr>
            <a:endParaRPr lang="nl-NL" sz="2000" dirty="0"/>
          </a:p>
          <a:p>
            <a:pPr marL="0" indent="0">
              <a:buNone/>
            </a:pPr>
            <a:endParaRPr lang="nl-NL" sz="2000" dirty="0"/>
          </a:p>
        </p:txBody>
      </p:sp>
      <p:sp>
        <p:nvSpPr>
          <p:cNvPr id="34" name="Rectangle 33">
            <a:extLst>
              <a:ext uri="{FF2B5EF4-FFF2-40B4-BE49-F238E27FC236}">
                <a16:creationId xmlns:a16="http://schemas.microsoft.com/office/drawing/2014/main" id="{C13237C8-E62C-4F0D-A318-BD6FB6C2D13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19C9EAEA-39D0-4B0E-A0EB-51E7B26740B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4" descr="Rode punaises op een kaart">
            <a:extLst>
              <a:ext uri="{FF2B5EF4-FFF2-40B4-BE49-F238E27FC236}">
                <a16:creationId xmlns:a16="http://schemas.microsoft.com/office/drawing/2014/main" id="{31BE95C6-B084-4A28-A724-7C3DEB7CC57C}"/>
              </a:ext>
            </a:extLst>
          </p:cNvPr>
          <p:cNvPicPr>
            <a:picLocks noChangeAspect="1"/>
          </p:cNvPicPr>
          <p:nvPr/>
        </p:nvPicPr>
        <p:blipFill rotWithShape="1">
          <a:blip r:embed="rId2"/>
          <a:srcRect l="7399" r="15232"/>
          <a:stretch/>
        </p:blipFill>
        <p:spPr>
          <a:xfrm>
            <a:off x="5977788" y="799352"/>
            <a:ext cx="5425410" cy="5259296"/>
          </a:xfrm>
          <a:prstGeom prst="rect">
            <a:avLst/>
          </a:prstGeom>
        </p:spPr>
      </p:pic>
    </p:spTree>
    <p:extLst>
      <p:ext uri="{BB962C8B-B14F-4D97-AF65-F5344CB8AC3E}">
        <p14:creationId xmlns:p14="http://schemas.microsoft.com/office/powerpoint/2010/main" val="38936372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7">
            <a:extLst>
              <a:ext uri="{FF2B5EF4-FFF2-40B4-BE49-F238E27FC236}">
                <a16:creationId xmlns:a16="http://schemas.microsoft.com/office/drawing/2014/main" id="{8B9AA7C6-5E5A-498E-A6DF-A943376E09B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 name="Group 9">
            <a:extLst>
              <a:ext uri="{FF2B5EF4-FFF2-40B4-BE49-F238E27FC236}">
                <a16:creationId xmlns:a16="http://schemas.microsoft.com/office/drawing/2014/main" id="{83EAB11A-76F7-48F4-9B4F-5BFDF4BF9670}"/>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21" name="Rectangle 10">
              <a:extLst>
                <a:ext uri="{FF2B5EF4-FFF2-40B4-BE49-F238E27FC236}">
                  <a16:creationId xmlns:a16="http://schemas.microsoft.com/office/drawing/2014/main" id="{74D4C416-D5F4-4F6F-A6F1-87A21CD4FCA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 name="Straight Connector 11">
              <a:extLst>
                <a:ext uri="{FF2B5EF4-FFF2-40B4-BE49-F238E27FC236}">
                  <a16:creationId xmlns:a16="http://schemas.microsoft.com/office/drawing/2014/main" id="{C6AC1C30-21C6-4BF6-93EE-B211D7A85011}"/>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81E140AE-0ABF-47C8-BF32-7D2F0CF2BA4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CAD63674-05F4-43BE-BC5C-B2EA17833A96}"/>
              </a:ext>
            </a:extLst>
          </p:cNvPr>
          <p:cNvSpPr>
            <a:spLocks noGrp="1"/>
          </p:cNvSpPr>
          <p:nvPr>
            <p:ph type="title"/>
          </p:nvPr>
        </p:nvSpPr>
        <p:spPr>
          <a:xfrm>
            <a:off x="928253" y="1239927"/>
            <a:ext cx="5282047" cy="4680583"/>
          </a:xfrm>
        </p:spPr>
        <p:txBody>
          <a:bodyPr anchor="ctr">
            <a:normAutofit/>
          </a:bodyPr>
          <a:lstStyle/>
          <a:p>
            <a:r>
              <a:rPr lang="nl-NL" sz="3600" dirty="0"/>
              <a:t>STAP 2</a:t>
            </a:r>
            <a:br>
              <a:rPr lang="nl-NL" sz="3600" dirty="0"/>
            </a:br>
            <a:r>
              <a:rPr lang="nl-NL" sz="3600" b="1" dirty="0"/>
              <a:t>Collegiale consultatie</a:t>
            </a:r>
            <a:r>
              <a:rPr lang="nl-NL" sz="3600" dirty="0"/>
              <a:t/>
            </a:r>
            <a:br>
              <a:rPr lang="nl-NL" sz="3600" dirty="0"/>
            </a:br>
            <a:r>
              <a:rPr lang="nl-NL" sz="3600" dirty="0"/>
              <a:t>Bij twijfel:  Veilig Thuis (anoniem) </a:t>
            </a:r>
            <a:br>
              <a:rPr lang="nl-NL" sz="3600" dirty="0"/>
            </a:br>
            <a:r>
              <a:rPr lang="nl-NL" sz="3600" dirty="0"/>
              <a:t>Bij twijfel: letseldeskundige</a:t>
            </a:r>
            <a:br>
              <a:rPr lang="nl-NL" sz="3600" dirty="0"/>
            </a:br>
            <a:r>
              <a:rPr lang="nl-NL" sz="3600" dirty="0"/>
              <a:t> </a:t>
            </a:r>
          </a:p>
        </p:txBody>
      </p:sp>
      <p:sp>
        <p:nvSpPr>
          <p:cNvPr id="3" name="Tijdelijke aanduiding voor inhoud 2">
            <a:extLst>
              <a:ext uri="{FF2B5EF4-FFF2-40B4-BE49-F238E27FC236}">
                <a16:creationId xmlns:a16="http://schemas.microsoft.com/office/drawing/2014/main" id="{7B7E7785-0AAB-4666-BB08-C50FCE0189E9}"/>
              </a:ext>
            </a:extLst>
          </p:cNvPr>
          <p:cNvSpPr>
            <a:spLocks noGrp="1"/>
          </p:cNvSpPr>
          <p:nvPr>
            <p:ph idx="1"/>
          </p:nvPr>
        </p:nvSpPr>
        <p:spPr>
          <a:xfrm>
            <a:off x="6291923" y="1239927"/>
            <a:ext cx="4971824" cy="4680583"/>
          </a:xfrm>
        </p:spPr>
        <p:txBody>
          <a:bodyPr anchor="ctr">
            <a:normAutofit/>
          </a:bodyPr>
          <a:lstStyle/>
          <a:p>
            <a:pPr marL="0" indent="0">
              <a:buNone/>
            </a:pPr>
            <a:r>
              <a:rPr lang="nl-NL" sz="1700" dirty="0"/>
              <a:t> </a:t>
            </a:r>
          </a:p>
          <a:p>
            <a:pPr marL="0" indent="0">
              <a:buNone/>
            </a:pPr>
            <a:endParaRPr lang="nl-NL" sz="1700" dirty="0"/>
          </a:p>
          <a:p>
            <a:pPr marL="0" indent="0">
              <a:buNone/>
            </a:pPr>
            <a:endParaRPr lang="nl-NL" sz="1700" dirty="0"/>
          </a:p>
          <a:p>
            <a:pPr marL="0" indent="0">
              <a:buNone/>
            </a:pPr>
            <a:endParaRPr lang="nl-NL" sz="1700" dirty="0"/>
          </a:p>
          <a:p>
            <a:pPr marL="0" indent="0">
              <a:buNone/>
            </a:pPr>
            <a:endParaRPr lang="nl-NL" sz="1700" dirty="0"/>
          </a:p>
          <a:p>
            <a:pPr marL="0" indent="0">
              <a:buNone/>
            </a:pPr>
            <a:r>
              <a:rPr lang="nl-NL" sz="1700" dirty="0"/>
              <a:t>Beschrijf hier wie:</a:t>
            </a:r>
          </a:p>
          <a:p>
            <a:r>
              <a:rPr lang="nl-NL" sz="1700" dirty="0"/>
              <a:t>collegiale consultatie doet.</a:t>
            </a:r>
          </a:p>
          <a:p>
            <a:r>
              <a:rPr lang="nl-NL" sz="1700" dirty="0"/>
              <a:t>advies vraagt bij de </a:t>
            </a:r>
            <a:r>
              <a:rPr lang="nl-NL" sz="1700" dirty="0" err="1"/>
              <a:t>aandachtsfunctionaris</a:t>
            </a:r>
            <a:r>
              <a:rPr lang="nl-NL" sz="1700" dirty="0"/>
              <a:t>.</a:t>
            </a:r>
          </a:p>
          <a:p>
            <a:r>
              <a:rPr lang="nl-NL" sz="1700" dirty="0"/>
              <a:t>advies vraagt bij Veilig thuis.</a:t>
            </a:r>
          </a:p>
          <a:p>
            <a:r>
              <a:rPr lang="nl-NL" sz="1700" dirty="0"/>
              <a:t>signaal zet in verwijsindex ( indien van toepassing).</a:t>
            </a:r>
          </a:p>
          <a:p>
            <a:r>
              <a:rPr lang="nl-NL" sz="1700" dirty="0"/>
              <a:t>documenteert .</a:t>
            </a:r>
          </a:p>
          <a:p>
            <a:endParaRPr lang="nl-NL" sz="1700" dirty="0"/>
          </a:p>
          <a:p>
            <a:pPr marL="0" indent="0">
              <a:buNone/>
            </a:pPr>
            <a:r>
              <a:rPr lang="nl-NL" sz="1700" b="1" dirty="0"/>
              <a:t>KNMG : </a:t>
            </a:r>
            <a:r>
              <a:rPr lang="nl-NL" sz="1700" dirty="0"/>
              <a:t>arts verplicht advies vragen bij Veilig Thuis.</a:t>
            </a:r>
            <a:endParaRPr lang="nl-NL" sz="1700" b="1" dirty="0"/>
          </a:p>
          <a:p>
            <a:endParaRPr lang="nl-NL" sz="1700" dirty="0"/>
          </a:p>
          <a:p>
            <a:pPr marL="0" indent="0">
              <a:buNone/>
            </a:pPr>
            <a:endParaRPr lang="nl-NL" sz="1700" dirty="0"/>
          </a:p>
          <a:p>
            <a:pPr marL="0" indent="0">
              <a:buNone/>
            </a:pPr>
            <a:endParaRPr lang="nl-NL" sz="1700" dirty="0"/>
          </a:p>
          <a:p>
            <a:pPr marL="0" indent="0">
              <a:buNone/>
            </a:pPr>
            <a:endParaRPr lang="nl-NL" sz="1700" dirty="0"/>
          </a:p>
          <a:p>
            <a:pPr marL="0" indent="0">
              <a:buNone/>
            </a:pPr>
            <a:endParaRPr lang="nl-NL" sz="1700" dirty="0"/>
          </a:p>
        </p:txBody>
      </p:sp>
    </p:spTree>
    <p:extLst>
      <p:ext uri="{BB962C8B-B14F-4D97-AF65-F5344CB8AC3E}">
        <p14:creationId xmlns:p14="http://schemas.microsoft.com/office/powerpoint/2010/main" val="8985369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C972E4FB-302D-45AC-B9A0-CE0374942A26}"/>
              </a:ext>
            </a:extLst>
          </p:cNvPr>
          <p:cNvSpPr>
            <a:spLocks noGrp="1"/>
          </p:cNvSpPr>
          <p:nvPr>
            <p:ph type="title"/>
          </p:nvPr>
        </p:nvSpPr>
        <p:spPr>
          <a:xfrm>
            <a:off x="645065" y="1463040"/>
            <a:ext cx="3796306" cy="2690949"/>
          </a:xfrm>
        </p:spPr>
        <p:txBody>
          <a:bodyPr anchor="t">
            <a:normAutofit/>
          </a:bodyPr>
          <a:lstStyle/>
          <a:p>
            <a:r>
              <a:rPr lang="nl-NL" sz="3700" b="1" dirty="0"/>
              <a:t>Stap 3</a:t>
            </a:r>
            <a:r>
              <a:rPr lang="nl-NL" sz="3700" dirty="0"/>
              <a:t> </a:t>
            </a:r>
            <a:br>
              <a:rPr lang="nl-NL" sz="3700" dirty="0"/>
            </a:br>
            <a:r>
              <a:rPr lang="nl-NL" sz="3700" dirty="0"/>
              <a:t>Gesprek met betrokkene(n) en </a:t>
            </a:r>
            <a:br>
              <a:rPr lang="nl-NL" sz="3700" dirty="0"/>
            </a:br>
            <a:r>
              <a:rPr lang="nl-NL" sz="3700" dirty="0"/>
              <a:t>(indien van toepassing) kind</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inhoud 2">
            <a:extLst>
              <a:ext uri="{FF2B5EF4-FFF2-40B4-BE49-F238E27FC236}">
                <a16:creationId xmlns:a16="http://schemas.microsoft.com/office/drawing/2014/main" id="{CBC10795-427C-4798-B02D-A04E985B92E3}"/>
              </a:ext>
            </a:extLst>
          </p:cNvPr>
          <p:cNvSpPr>
            <a:spLocks noGrp="1"/>
          </p:cNvSpPr>
          <p:nvPr>
            <p:ph idx="1"/>
          </p:nvPr>
        </p:nvSpPr>
        <p:spPr>
          <a:xfrm>
            <a:off x="5656218" y="1463039"/>
            <a:ext cx="5542387" cy="4300447"/>
          </a:xfrm>
        </p:spPr>
        <p:txBody>
          <a:bodyPr anchor="t">
            <a:normAutofit/>
          </a:bodyPr>
          <a:lstStyle/>
          <a:p>
            <a:pPr marL="0" indent="0">
              <a:buNone/>
            </a:pPr>
            <a:r>
              <a:rPr lang="nl-NL" sz="2200" dirty="0"/>
              <a:t>Beschrijf hier wie: </a:t>
            </a:r>
          </a:p>
          <a:p>
            <a:r>
              <a:rPr lang="nl-NL" sz="2200" dirty="0"/>
              <a:t>het gesprek met de betrokkene(n) en indien van toepassing het kind heeft. </a:t>
            </a:r>
          </a:p>
          <a:p>
            <a:r>
              <a:rPr lang="nl-NL" sz="2200" dirty="0"/>
              <a:t>documenteert. </a:t>
            </a:r>
          </a:p>
        </p:txBody>
      </p:sp>
    </p:spTree>
    <p:extLst>
      <p:ext uri="{BB962C8B-B14F-4D97-AF65-F5344CB8AC3E}">
        <p14:creationId xmlns:p14="http://schemas.microsoft.com/office/powerpoint/2010/main" val="32726879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7">
            <a:extLst>
              <a:ext uri="{FF2B5EF4-FFF2-40B4-BE49-F238E27FC236}">
                <a16:creationId xmlns:a16="http://schemas.microsoft.com/office/drawing/2014/main" id="{7515D20E-1AB7-4E74-9236-2B72B63D60B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C2B5E977-1FC9-4C9D-BC4D-DD582963DDF5}"/>
              </a:ext>
            </a:extLst>
          </p:cNvPr>
          <p:cNvSpPr>
            <a:spLocks noGrp="1"/>
          </p:cNvSpPr>
          <p:nvPr>
            <p:ph type="title"/>
          </p:nvPr>
        </p:nvSpPr>
        <p:spPr>
          <a:xfrm>
            <a:off x="1045028" y="1336329"/>
            <a:ext cx="3892732" cy="4382588"/>
          </a:xfrm>
        </p:spPr>
        <p:txBody>
          <a:bodyPr anchor="ctr">
            <a:normAutofit/>
          </a:bodyPr>
          <a:lstStyle/>
          <a:p>
            <a:r>
              <a:rPr lang="nl-NL" sz="2600" dirty="0"/>
              <a:t/>
            </a:r>
            <a:br>
              <a:rPr lang="nl-NL" sz="2600" dirty="0"/>
            </a:br>
            <a:r>
              <a:rPr lang="nl-NL" sz="2600" dirty="0"/>
              <a:t/>
            </a:r>
            <a:br>
              <a:rPr lang="nl-NL" sz="2600" dirty="0"/>
            </a:br>
            <a:r>
              <a:rPr lang="nl-NL" sz="2600" b="1" dirty="0"/>
              <a:t>Stap 4 </a:t>
            </a:r>
            <a:r>
              <a:rPr lang="nl-NL" sz="2600" dirty="0"/>
              <a:t/>
            </a:r>
            <a:br>
              <a:rPr lang="nl-NL" sz="2600" dirty="0"/>
            </a:br>
            <a:r>
              <a:rPr lang="nl-NL" sz="2600" dirty="0"/>
              <a:t>Het wegen van het geweld</a:t>
            </a:r>
            <a:br>
              <a:rPr lang="nl-NL" sz="2600" dirty="0"/>
            </a:br>
            <a:r>
              <a:rPr lang="nl-NL" sz="2600" dirty="0"/>
              <a:t>Gebruik het afwegingskader</a:t>
            </a:r>
            <a:br>
              <a:rPr lang="nl-NL" sz="2600" dirty="0"/>
            </a:br>
            <a:r>
              <a:rPr lang="nl-NL" sz="2600" dirty="0"/>
              <a:t/>
            </a:r>
            <a:br>
              <a:rPr lang="nl-NL" sz="2600" dirty="0"/>
            </a:br>
            <a:r>
              <a:rPr lang="nl-NL" sz="2600" dirty="0"/>
              <a:t>Bij twijfel: altijd Veilig Thuis </a:t>
            </a:r>
            <a:br>
              <a:rPr lang="nl-NL" sz="2600" dirty="0"/>
            </a:br>
            <a:r>
              <a:rPr lang="nl-NL" sz="2600" dirty="0"/>
              <a:t/>
            </a:r>
            <a:br>
              <a:rPr lang="nl-NL" sz="2600" dirty="0"/>
            </a:br>
            <a:r>
              <a:rPr lang="nl-NL" sz="2600" dirty="0"/>
              <a:t/>
            </a:r>
            <a:br>
              <a:rPr lang="nl-NL" sz="2600" dirty="0"/>
            </a:br>
            <a:endParaRPr lang="nl-NL" sz="2600" dirty="0"/>
          </a:p>
        </p:txBody>
      </p:sp>
      <p:grpSp>
        <p:nvGrpSpPr>
          <p:cNvPr id="23" name="Group 9">
            <a:extLst>
              <a:ext uri="{FF2B5EF4-FFF2-40B4-BE49-F238E27FC236}">
                <a16:creationId xmlns:a16="http://schemas.microsoft.com/office/drawing/2014/main" id="{032D8612-31EB-44CF-A1D0-14FD4C705424}"/>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163461"/>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F19A4A0F-1B59-4DB0-9764-D10936E9877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399A70F-F8CD-4992-9EF5-6CF15472E73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16">
            <a:extLst>
              <a:ext uri="{FF2B5EF4-FFF2-40B4-BE49-F238E27FC236}">
                <a16:creationId xmlns:a16="http://schemas.microsoft.com/office/drawing/2014/main" id="{19C9EAEA-39D0-4B0E-A0EB-51E7B26740B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982976"/>
            <a:ext cx="6009366" cy="512063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inhoud 2">
            <a:extLst>
              <a:ext uri="{FF2B5EF4-FFF2-40B4-BE49-F238E27FC236}">
                <a16:creationId xmlns:a16="http://schemas.microsoft.com/office/drawing/2014/main" id="{E94F393E-C015-4391-A70D-8D20D4148AC2}"/>
              </a:ext>
            </a:extLst>
          </p:cNvPr>
          <p:cNvSpPr>
            <a:spLocks noGrp="1"/>
          </p:cNvSpPr>
          <p:nvPr>
            <p:ph idx="1"/>
          </p:nvPr>
        </p:nvSpPr>
        <p:spPr>
          <a:xfrm>
            <a:off x="6096001" y="1266825"/>
            <a:ext cx="5260848" cy="4452092"/>
          </a:xfrm>
        </p:spPr>
        <p:txBody>
          <a:bodyPr anchor="ctr">
            <a:normAutofit/>
          </a:bodyPr>
          <a:lstStyle/>
          <a:p>
            <a:pPr marL="0" indent="0">
              <a:buNone/>
            </a:pPr>
            <a:r>
              <a:rPr lang="nl-NL" sz="2000" dirty="0"/>
              <a:t>Beschrijf hier wie: </a:t>
            </a:r>
          </a:p>
          <a:p>
            <a:r>
              <a:rPr lang="nl-NL" sz="2000" dirty="0"/>
              <a:t>de risico- inventarisatie </a:t>
            </a:r>
            <a:r>
              <a:rPr lang="nl-NL" sz="2000" dirty="0" smtClean="0"/>
              <a:t>a.d.h.v.  </a:t>
            </a:r>
            <a:r>
              <a:rPr lang="nl-NL" sz="2000" dirty="0"/>
              <a:t>de 5 vragen van het afwegingskader beoordeelt.</a:t>
            </a:r>
          </a:p>
          <a:p>
            <a:r>
              <a:rPr lang="nl-NL" sz="2000" dirty="0"/>
              <a:t>bij twijfel contact opneemt met Veilig Thuis. </a:t>
            </a:r>
          </a:p>
          <a:p>
            <a:r>
              <a:rPr lang="nl-NL" sz="2000" dirty="0"/>
              <a:t>beslist over wel/niet naar stap 5.</a:t>
            </a:r>
          </a:p>
          <a:p>
            <a:r>
              <a:rPr lang="nl-NL" sz="2000" dirty="0"/>
              <a:t>bij doorgaan naar stap 5, de melding met de betrokken(en) bespreekt.</a:t>
            </a:r>
          </a:p>
          <a:p>
            <a:r>
              <a:rPr lang="nl-NL" sz="2000" dirty="0"/>
              <a:t>documenteert. </a:t>
            </a:r>
          </a:p>
          <a:p>
            <a:pPr marL="0" indent="0">
              <a:buNone/>
            </a:pPr>
            <a:endParaRPr lang="nl-NL" sz="2000" dirty="0"/>
          </a:p>
          <a:p>
            <a:pPr marL="0" indent="0">
              <a:buNone/>
            </a:pPr>
            <a:r>
              <a:rPr lang="nl-NL" sz="2000" b="1" dirty="0"/>
              <a:t>KNMG: </a:t>
            </a:r>
            <a:r>
              <a:rPr lang="nl-NL" sz="2000" dirty="0"/>
              <a:t>het afwegingskader wordt in stap 5 gebruikt, in stap 4 is er indien nodig overleg met professional. </a:t>
            </a:r>
            <a:endParaRPr lang="nl-NL" sz="2000" b="1" dirty="0"/>
          </a:p>
          <a:p>
            <a:pPr marL="0" indent="0">
              <a:buNone/>
            </a:pPr>
            <a:endParaRPr lang="nl-NL" sz="2000" dirty="0"/>
          </a:p>
        </p:txBody>
      </p:sp>
    </p:spTree>
    <p:extLst>
      <p:ext uri="{BB962C8B-B14F-4D97-AF65-F5344CB8AC3E}">
        <p14:creationId xmlns:p14="http://schemas.microsoft.com/office/powerpoint/2010/main" val="12279046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EC9554-0AC9-4C03-9FB4-5611E5E62A3E}"/>
              </a:ext>
            </a:extLst>
          </p:cNvPr>
          <p:cNvSpPr>
            <a:spLocks noGrp="1"/>
          </p:cNvSpPr>
          <p:nvPr>
            <p:ph type="title"/>
          </p:nvPr>
        </p:nvSpPr>
        <p:spPr>
          <a:xfrm>
            <a:off x="281246" y="460305"/>
            <a:ext cx="10666615" cy="2158203"/>
          </a:xfrm>
        </p:spPr>
        <p:txBody>
          <a:bodyPr>
            <a:normAutofit fontScale="90000"/>
          </a:bodyPr>
          <a:lstStyle/>
          <a:p>
            <a:pPr marL="571500" lvl="0" indent="-571500">
              <a:buFont typeface="Arial" panose="020B0604020202020204" pitchFamily="34" charset="0"/>
              <a:buChar char="•"/>
            </a:pPr>
            <a:r>
              <a:rPr lang="nl-NL" dirty="0"/>
              <a:t>   </a:t>
            </a:r>
            <a:br>
              <a:rPr lang="nl-NL" dirty="0"/>
            </a:br>
            <a:r>
              <a:rPr lang="nl-NL" dirty="0"/>
              <a:t/>
            </a:r>
            <a:br>
              <a:rPr lang="nl-NL" dirty="0"/>
            </a:br>
            <a:r>
              <a:rPr lang="nl-NL" sz="4000" b="1" dirty="0"/>
              <a:t>Stap 5</a:t>
            </a:r>
            <a:r>
              <a:rPr lang="nl-NL" sz="2000" b="1" dirty="0"/>
              <a:t/>
            </a:r>
            <a:br>
              <a:rPr lang="nl-NL" sz="2000" b="1" dirty="0"/>
            </a:br>
            <a:r>
              <a:rPr lang="nl-NL" sz="2000" dirty="0"/>
              <a:t> </a:t>
            </a:r>
            <a:r>
              <a:rPr lang="nl-NL" sz="2000" b="1" dirty="0"/>
              <a:t>Beslissen met veilig thuis                                                                        </a:t>
            </a:r>
            <a:br>
              <a:rPr lang="nl-NL" sz="2000" b="1" dirty="0"/>
            </a:br>
            <a:r>
              <a:rPr lang="nl-NL" sz="2000" b="1" dirty="0"/>
              <a:t/>
            </a:r>
            <a:br>
              <a:rPr lang="nl-NL" sz="2000" b="1" dirty="0"/>
            </a:br>
            <a:r>
              <a:rPr lang="nl-NL" sz="2000" b="1" dirty="0"/>
              <a:t>Beschrijf hier wie:</a:t>
            </a:r>
            <a:br>
              <a:rPr lang="nl-NL" sz="2000" b="1" dirty="0"/>
            </a:br>
            <a:r>
              <a:rPr lang="nl-NL" sz="2000" b="1" dirty="0"/>
              <a:t/>
            </a:r>
            <a:br>
              <a:rPr lang="nl-NL" sz="2000" b="1" dirty="0"/>
            </a:br>
            <a:r>
              <a:rPr lang="nl-NL" sz="2000" b="1" dirty="0"/>
              <a:t>* Vraag 3 t/m 5 van het afwegingskader met Veilig Thuis bespreekt.</a:t>
            </a:r>
            <a:br>
              <a:rPr lang="nl-NL" sz="2000" b="1" dirty="0"/>
            </a:br>
            <a:r>
              <a:rPr lang="nl-NL" sz="2000" b="1" dirty="0"/>
              <a:t>*  Documenteert </a:t>
            </a:r>
            <a:r>
              <a:rPr lang="nl-NL" sz="2000" dirty="0">
                <a:solidFill>
                  <a:schemeClr val="tx1"/>
                </a:solidFill>
              </a:rPr>
              <a:t/>
            </a:r>
            <a:br>
              <a:rPr lang="nl-NL" sz="2000" dirty="0">
                <a:solidFill>
                  <a:schemeClr val="tx1"/>
                </a:solidFill>
              </a:rPr>
            </a:br>
            <a:r>
              <a:rPr lang="nl-NL" b="1" dirty="0"/>
              <a:t/>
            </a:r>
            <a:br>
              <a:rPr lang="nl-NL" b="1" dirty="0"/>
            </a:br>
            <a:r>
              <a:rPr lang="nl-NL" b="1" dirty="0"/>
              <a:t> </a:t>
            </a:r>
          </a:p>
        </p:txBody>
      </p:sp>
      <p:graphicFrame>
        <p:nvGraphicFramePr>
          <p:cNvPr id="6" name="Tijdelijke aanduiding voor inhoud 5">
            <a:extLst>
              <a:ext uri="{FF2B5EF4-FFF2-40B4-BE49-F238E27FC236}">
                <a16:creationId xmlns:a16="http://schemas.microsoft.com/office/drawing/2014/main" id="{F3209E9A-B71B-4548-9597-8947D21DBEA9}"/>
              </a:ext>
            </a:extLst>
          </p:cNvPr>
          <p:cNvGraphicFramePr>
            <a:graphicFrameLocks noGrp="1"/>
          </p:cNvGraphicFramePr>
          <p:nvPr>
            <p:ph idx="1"/>
            <p:extLst>
              <p:ext uri="{D42A27DB-BD31-4B8C-83A1-F6EECF244321}">
                <p14:modId xmlns:p14="http://schemas.microsoft.com/office/powerpoint/2010/main" val="402744164"/>
              </p:ext>
            </p:extLst>
          </p:nvPr>
        </p:nvGraphicFramePr>
        <p:xfrm>
          <a:off x="430878" y="2809701"/>
          <a:ext cx="10209413" cy="39091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Pijl: omlaag 3">
            <a:extLst>
              <a:ext uri="{FF2B5EF4-FFF2-40B4-BE49-F238E27FC236}">
                <a16:creationId xmlns:a16="http://schemas.microsoft.com/office/drawing/2014/main" id="{89954692-EEB0-48E3-9770-94C2F8A4FE04}"/>
              </a:ext>
            </a:extLst>
          </p:cNvPr>
          <p:cNvSpPr/>
          <p:nvPr/>
        </p:nvSpPr>
        <p:spPr>
          <a:xfrm>
            <a:off x="3156066" y="2450592"/>
            <a:ext cx="831272" cy="978408"/>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9828986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7845966-6EFC-468A-9CC7-BAB4B95854E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54372" y="0"/>
            <a:ext cx="9483256" cy="6858000"/>
          </a:xfrm>
          <a:prstGeom prst="rect">
            <a:avLst/>
          </a:prstGeom>
          <a:gradFill>
            <a:gsLst>
              <a:gs pos="0">
                <a:schemeClr val="accent4"/>
              </a:gs>
              <a:gs pos="25000">
                <a:schemeClr val="accent4"/>
              </a:gs>
              <a:gs pos="94000">
                <a:schemeClr val="accent2"/>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75554383-98AF-4A47-BB65-705FAAA4BE6A}"/>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3" name="Freeform: Shape 12">
            <a:extLst>
              <a:ext uri="{FF2B5EF4-FFF2-40B4-BE49-F238E27FC236}">
                <a16:creationId xmlns:a16="http://schemas.microsoft.com/office/drawing/2014/main" id="{ADAD1991-FFD1-4E94-ABAB-7560D33008E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44484" y="0"/>
            <a:ext cx="7837716" cy="6858000"/>
          </a:xfrm>
          <a:custGeom>
            <a:avLst/>
            <a:gdLst>
              <a:gd name="connsiteX0" fmla="*/ 2232159 w 7837716"/>
              <a:gd name="connsiteY0" fmla="*/ 0 h 6858000"/>
              <a:gd name="connsiteX1" fmla="*/ 5605557 w 7837716"/>
              <a:gd name="connsiteY1" fmla="*/ 0 h 6858000"/>
              <a:gd name="connsiteX2" fmla="*/ 5617845 w 7837716"/>
              <a:gd name="connsiteY2" fmla="*/ 5384 h 6858000"/>
              <a:gd name="connsiteX3" fmla="*/ 7837716 w 7837716"/>
              <a:gd name="connsiteY3" fmla="*/ 3429000 h 6858000"/>
              <a:gd name="connsiteX4" fmla="*/ 5617845 w 7837716"/>
              <a:gd name="connsiteY4" fmla="*/ 6852616 h 6858000"/>
              <a:gd name="connsiteX5" fmla="*/ 5605557 w 7837716"/>
              <a:gd name="connsiteY5" fmla="*/ 6858000 h 6858000"/>
              <a:gd name="connsiteX6" fmla="*/ 2232159 w 7837716"/>
              <a:gd name="connsiteY6" fmla="*/ 6858000 h 6858000"/>
              <a:gd name="connsiteX7" fmla="*/ 2219871 w 7837716"/>
              <a:gd name="connsiteY7" fmla="*/ 6852616 h 6858000"/>
              <a:gd name="connsiteX8" fmla="*/ 0 w 7837716"/>
              <a:gd name="connsiteY8" fmla="*/ 3429000 h 6858000"/>
              <a:gd name="connsiteX9" fmla="*/ 2219871 w 7837716"/>
              <a:gd name="connsiteY9" fmla="*/ 538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37716" h="6858000">
                <a:moveTo>
                  <a:pt x="2232159" y="0"/>
                </a:moveTo>
                <a:lnTo>
                  <a:pt x="5605557" y="0"/>
                </a:lnTo>
                <a:lnTo>
                  <a:pt x="5617845" y="5384"/>
                </a:lnTo>
                <a:cubicBezTo>
                  <a:pt x="6931322" y="618789"/>
                  <a:pt x="7837716" y="1921305"/>
                  <a:pt x="7837716" y="3429000"/>
                </a:cubicBezTo>
                <a:cubicBezTo>
                  <a:pt x="7837716" y="4936696"/>
                  <a:pt x="6931322" y="6239212"/>
                  <a:pt x="5617845" y="6852616"/>
                </a:cubicBezTo>
                <a:lnTo>
                  <a:pt x="5605557" y="6858000"/>
                </a:lnTo>
                <a:lnTo>
                  <a:pt x="2232159" y="6858000"/>
                </a:lnTo>
                <a:lnTo>
                  <a:pt x="2219871" y="6852616"/>
                </a:lnTo>
                <a:cubicBezTo>
                  <a:pt x="906394" y="6239212"/>
                  <a:pt x="0" y="4936696"/>
                  <a:pt x="0" y="3429000"/>
                </a:cubicBezTo>
                <a:cubicBezTo>
                  <a:pt x="0" y="1921305"/>
                  <a:pt x="906394" y="618789"/>
                  <a:pt x="2219871" y="5384"/>
                </a:cubicBezTo>
                <a:close/>
              </a:path>
            </a:pathLst>
          </a:custGeom>
          <a:solidFill>
            <a:schemeClr val="bg1"/>
          </a:solidFill>
          <a:ln>
            <a:gradFill>
              <a:gsLst>
                <a:gs pos="0">
                  <a:schemeClr val="accent4"/>
                </a:gs>
                <a:gs pos="23000">
                  <a:schemeClr val="accent4"/>
                </a:gs>
                <a:gs pos="83000">
                  <a:schemeClr val="accent2"/>
                </a:gs>
                <a:gs pos="100000">
                  <a:schemeClr val="accent2"/>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4" descr="Afbeeldingsresultaat voor afwegingskader meldcode app">
            <a:extLst>
              <a:ext uri="{FF2B5EF4-FFF2-40B4-BE49-F238E27FC236}">
                <a16:creationId xmlns:a16="http://schemas.microsoft.com/office/drawing/2014/main" id="{39B3E7C1-65CF-4E65-8D04-9B9D0335944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168" r="6245" b="-1"/>
          <a:stretch/>
        </p:blipFill>
        <p:spPr bwMode="auto">
          <a:xfrm>
            <a:off x="3236181" y="1847804"/>
            <a:ext cx="5462546" cy="3206123"/>
          </a:xfrm>
          <a:prstGeom prst="rect">
            <a:avLst/>
          </a:prstGeom>
          <a:noFill/>
          <a:extLst>
            <a:ext uri="{909E8E84-426E-40DD-AFC4-6F175D3DCCD1}">
              <a14:hiddenFill xmlns:a14="http://schemas.microsoft.com/office/drawing/2010/main">
                <a:solidFill>
                  <a:srgbClr val="FFFFFF"/>
                </a:solidFill>
              </a14:hiddenFill>
            </a:ext>
          </a:extLst>
        </p:spPr>
      </p:pic>
      <p:sp>
        <p:nvSpPr>
          <p:cNvPr id="5" name="Tekstvak 4">
            <a:extLst>
              <a:ext uri="{FF2B5EF4-FFF2-40B4-BE49-F238E27FC236}">
                <a16:creationId xmlns:a16="http://schemas.microsoft.com/office/drawing/2014/main" id="{3F4836DD-5B03-4956-9916-3D109C5103FE}"/>
              </a:ext>
            </a:extLst>
          </p:cNvPr>
          <p:cNvSpPr txBox="1"/>
          <p:nvPr/>
        </p:nvSpPr>
        <p:spPr>
          <a:xfrm>
            <a:off x="3443329" y="561975"/>
            <a:ext cx="5462546" cy="584775"/>
          </a:xfrm>
          <a:prstGeom prst="rect">
            <a:avLst/>
          </a:prstGeom>
          <a:noFill/>
        </p:spPr>
        <p:txBody>
          <a:bodyPr wrap="square" rtlCol="0">
            <a:spAutoFit/>
          </a:bodyPr>
          <a:lstStyle/>
          <a:p>
            <a:r>
              <a:rPr lang="nl-NL" sz="3200" dirty="0"/>
              <a:t>Download de meldcode APP </a:t>
            </a:r>
          </a:p>
        </p:txBody>
      </p:sp>
    </p:spTree>
    <p:extLst>
      <p:ext uri="{BB962C8B-B14F-4D97-AF65-F5344CB8AC3E}">
        <p14:creationId xmlns:p14="http://schemas.microsoft.com/office/powerpoint/2010/main" val="35278334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7F7C24E-86FA-4C49-BB54-33EC45C13864}"/>
              </a:ext>
            </a:extLst>
          </p:cNvPr>
          <p:cNvSpPr>
            <a:spLocks noGrp="1"/>
          </p:cNvSpPr>
          <p:nvPr>
            <p:ph type="title"/>
          </p:nvPr>
        </p:nvSpPr>
        <p:spPr>
          <a:xfrm>
            <a:off x="382385" y="896469"/>
            <a:ext cx="3915295" cy="4465240"/>
          </a:xfrm>
        </p:spPr>
        <p:txBody>
          <a:bodyPr anchor="t">
            <a:normAutofit/>
          </a:bodyPr>
          <a:lstStyle/>
          <a:p>
            <a:r>
              <a:rPr lang="nl-NL" dirty="0">
                <a:solidFill>
                  <a:schemeClr val="tx1">
                    <a:lumMod val="85000"/>
                    <a:lumOff val="15000"/>
                  </a:schemeClr>
                </a:solidFill>
              </a:rPr>
              <a:t> </a:t>
            </a:r>
            <a:r>
              <a:rPr lang="nl-NL" b="1" dirty="0">
                <a:solidFill>
                  <a:srgbClr val="FFC000"/>
                </a:solidFill>
                <a:effectLst/>
              </a:rPr>
              <a:t>10 Punten Checklist voor Professionals</a:t>
            </a:r>
            <a:r>
              <a:rPr lang="nl-NL" b="1" dirty="0">
                <a:solidFill>
                  <a:schemeClr val="tx1">
                    <a:lumMod val="85000"/>
                    <a:lumOff val="15000"/>
                  </a:schemeClr>
                </a:solidFill>
                <a:effectLst/>
              </a:rPr>
              <a:t/>
            </a:r>
            <a:br>
              <a:rPr lang="nl-NL" b="1" dirty="0">
                <a:solidFill>
                  <a:schemeClr val="tx1">
                    <a:lumMod val="85000"/>
                    <a:lumOff val="15000"/>
                  </a:schemeClr>
                </a:solidFill>
                <a:effectLst/>
              </a:rPr>
            </a:br>
            <a:endParaRPr lang="nl-NL" dirty="0">
              <a:solidFill>
                <a:schemeClr val="tx1">
                  <a:lumMod val="85000"/>
                  <a:lumOff val="15000"/>
                </a:schemeClr>
              </a:solidFill>
            </a:endParaRPr>
          </a:p>
        </p:txBody>
      </p:sp>
      <p:sp>
        <p:nvSpPr>
          <p:cNvPr id="3" name="Tijdelijke aanduiding voor inhoud 2">
            <a:extLst>
              <a:ext uri="{FF2B5EF4-FFF2-40B4-BE49-F238E27FC236}">
                <a16:creationId xmlns:a16="http://schemas.microsoft.com/office/drawing/2014/main" id="{9A411851-B7B1-4919-A6F7-95253FA4F76C}"/>
              </a:ext>
            </a:extLst>
          </p:cNvPr>
          <p:cNvSpPr>
            <a:spLocks noGrp="1"/>
          </p:cNvSpPr>
          <p:nvPr>
            <p:ph idx="1"/>
          </p:nvPr>
        </p:nvSpPr>
        <p:spPr>
          <a:xfrm>
            <a:off x="4114800" y="0"/>
            <a:ext cx="7581900" cy="6857999"/>
          </a:xfrm>
        </p:spPr>
        <p:txBody>
          <a:bodyPr>
            <a:normAutofit fontScale="47500" lnSpcReduction="20000"/>
          </a:bodyPr>
          <a:lstStyle/>
          <a:p>
            <a:pPr marL="0" indent="0">
              <a:buNone/>
            </a:pPr>
            <a:r>
              <a:rPr lang="nl-NL" sz="700" b="0" dirty="0">
                <a:solidFill>
                  <a:schemeClr val="tx1">
                    <a:lumMod val="85000"/>
                    <a:lumOff val="15000"/>
                  </a:schemeClr>
                </a:solidFill>
                <a:effectLst/>
                <a:latin typeface="Arial" panose="020B0604020202020204" pitchFamily="34" charset="0"/>
              </a:rPr>
              <a:t/>
            </a:r>
            <a:br>
              <a:rPr lang="nl-NL" sz="700" b="0" dirty="0">
                <a:solidFill>
                  <a:schemeClr val="tx1">
                    <a:lumMod val="85000"/>
                    <a:lumOff val="15000"/>
                  </a:schemeClr>
                </a:solidFill>
                <a:effectLst/>
                <a:latin typeface="Arial" panose="020B0604020202020204" pitchFamily="34" charset="0"/>
              </a:rPr>
            </a:br>
            <a:endParaRPr lang="nl-NL" sz="1100" b="1" dirty="0">
              <a:solidFill>
                <a:schemeClr val="tx1">
                  <a:lumMod val="85000"/>
                  <a:lumOff val="15000"/>
                </a:schemeClr>
              </a:solidFill>
              <a:effectLst/>
              <a:latin typeface="brandon-grotesque"/>
            </a:endParaRPr>
          </a:p>
          <a:p>
            <a:pPr>
              <a:buFont typeface="+mj-lt"/>
              <a:buAutoNum type="arabicPeriod"/>
            </a:pPr>
            <a:r>
              <a:rPr lang="nl-NL" sz="2900" b="1" dirty="0" smtClean="0">
                <a:latin typeface="+mj-lt"/>
              </a:rPr>
              <a:t>h</a:t>
            </a:r>
            <a:r>
              <a:rPr lang="nl-NL" sz="2900" b="1" dirty="0" smtClean="0">
                <a:effectLst/>
                <a:latin typeface="+mj-lt"/>
              </a:rPr>
              <a:t>andel in het belang van het kind. </a:t>
            </a:r>
            <a:br>
              <a:rPr lang="nl-NL" sz="2900" b="1" dirty="0" smtClean="0">
                <a:effectLst/>
                <a:latin typeface="+mj-lt"/>
              </a:rPr>
            </a:br>
            <a:r>
              <a:rPr lang="nl-NL" sz="2900" b="1" dirty="0" smtClean="0">
                <a:effectLst/>
                <a:latin typeface="+mj-lt"/>
              </a:rPr>
              <a:t/>
            </a:r>
            <a:br>
              <a:rPr lang="nl-NL" sz="2900" b="1" dirty="0" smtClean="0">
                <a:effectLst/>
                <a:latin typeface="+mj-lt"/>
              </a:rPr>
            </a:br>
            <a:endParaRPr lang="nl-NL" sz="2900" b="1" dirty="0" smtClean="0">
              <a:effectLst/>
              <a:latin typeface="+mj-lt"/>
            </a:endParaRPr>
          </a:p>
          <a:p>
            <a:pPr>
              <a:buFont typeface="+mj-lt"/>
              <a:buAutoNum type="arabicPeriod"/>
            </a:pPr>
            <a:r>
              <a:rPr lang="nl-NL" sz="2900" b="1" dirty="0" smtClean="0">
                <a:latin typeface="+mj-lt"/>
              </a:rPr>
              <a:t>g</a:t>
            </a:r>
            <a:r>
              <a:rPr lang="nl-NL" sz="2900" b="1" dirty="0" smtClean="0">
                <a:effectLst/>
                <a:latin typeface="+mj-lt"/>
              </a:rPr>
              <a:t>eef informatie.</a:t>
            </a:r>
            <a:br>
              <a:rPr lang="nl-NL" sz="2900" b="1" dirty="0" smtClean="0">
                <a:effectLst/>
                <a:latin typeface="+mj-lt"/>
              </a:rPr>
            </a:br>
            <a:r>
              <a:rPr lang="nl-NL" sz="2900" b="1" dirty="0" smtClean="0">
                <a:effectLst/>
                <a:latin typeface="+mj-lt"/>
              </a:rPr>
              <a:t/>
            </a:r>
            <a:br>
              <a:rPr lang="nl-NL" sz="2900" b="1" dirty="0" smtClean="0">
                <a:effectLst/>
                <a:latin typeface="+mj-lt"/>
              </a:rPr>
            </a:br>
            <a:endParaRPr lang="nl-NL" sz="2900" b="1" dirty="0" smtClean="0">
              <a:effectLst/>
              <a:latin typeface="+mj-lt"/>
            </a:endParaRPr>
          </a:p>
          <a:p>
            <a:pPr>
              <a:buFont typeface="+mj-lt"/>
              <a:buAutoNum type="arabicPeriod"/>
            </a:pPr>
            <a:r>
              <a:rPr lang="nl-NL" sz="2900" b="1" dirty="0" smtClean="0">
                <a:latin typeface="+mj-lt"/>
              </a:rPr>
              <a:t>v</a:t>
            </a:r>
            <a:r>
              <a:rPr lang="nl-NL" sz="2900" b="1" dirty="0" smtClean="0">
                <a:effectLst/>
                <a:latin typeface="+mj-lt"/>
              </a:rPr>
              <a:t>eilig opgroeien is normaal.</a:t>
            </a:r>
            <a:br>
              <a:rPr lang="nl-NL" sz="2900" b="1" dirty="0" smtClean="0">
                <a:effectLst/>
                <a:latin typeface="+mj-lt"/>
              </a:rPr>
            </a:br>
            <a:r>
              <a:rPr lang="nl-NL" sz="2900" b="1" dirty="0" smtClean="0">
                <a:effectLst/>
                <a:latin typeface="+mj-lt"/>
              </a:rPr>
              <a:t/>
            </a:r>
            <a:br>
              <a:rPr lang="nl-NL" sz="2900" b="1" dirty="0" smtClean="0">
                <a:effectLst/>
                <a:latin typeface="+mj-lt"/>
              </a:rPr>
            </a:br>
            <a:endParaRPr lang="nl-NL" sz="2900" b="1" dirty="0" smtClean="0">
              <a:effectLst/>
              <a:latin typeface="+mj-lt"/>
            </a:endParaRPr>
          </a:p>
          <a:p>
            <a:pPr>
              <a:buFont typeface="+mj-lt"/>
              <a:buAutoNum type="arabicPeriod"/>
            </a:pPr>
            <a:r>
              <a:rPr lang="nl-NL" sz="2900" b="1" dirty="0" smtClean="0">
                <a:latin typeface="+mj-lt"/>
              </a:rPr>
              <a:t>b</a:t>
            </a:r>
            <a:r>
              <a:rPr lang="nl-NL" sz="2900" b="1" dirty="0" smtClean="0">
                <a:effectLst/>
                <a:latin typeface="+mj-lt"/>
              </a:rPr>
              <a:t>etrek kinderen.</a:t>
            </a:r>
            <a:br>
              <a:rPr lang="nl-NL" sz="2900" b="1" dirty="0" smtClean="0">
                <a:effectLst/>
                <a:latin typeface="+mj-lt"/>
              </a:rPr>
            </a:br>
            <a:endParaRPr lang="nl-NL" sz="2900" b="1" dirty="0" smtClean="0">
              <a:effectLst/>
              <a:latin typeface="+mj-lt"/>
            </a:endParaRPr>
          </a:p>
          <a:p>
            <a:pPr>
              <a:buFont typeface="+mj-lt"/>
              <a:buAutoNum type="arabicPeriod"/>
            </a:pPr>
            <a:r>
              <a:rPr lang="nl-NL" sz="2900" b="1" dirty="0" smtClean="0">
                <a:latin typeface="+mj-lt"/>
              </a:rPr>
              <a:t>l</a:t>
            </a:r>
            <a:r>
              <a:rPr lang="nl-NL" sz="2900" b="1" dirty="0" smtClean="0">
                <a:effectLst/>
                <a:latin typeface="+mj-lt"/>
              </a:rPr>
              <a:t>uister.</a:t>
            </a:r>
          </a:p>
          <a:p>
            <a:pPr>
              <a:buFont typeface="+mj-lt"/>
              <a:buAutoNum type="arabicPeriod"/>
            </a:pPr>
            <a:endParaRPr lang="nl-NL" sz="2900" b="1" dirty="0" smtClean="0">
              <a:effectLst/>
              <a:latin typeface="+mj-lt"/>
            </a:endParaRPr>
          </a:p>
          <a:p>
            <a:pPr>
              <a:buFont typeface="+mj-lt"/>
              <a:buAutoNum type="arabicPeriod"/>
            </a:pPr>
            <a:r>
              <a:rPr lang="nl-NL" sz="2900" b="1" dirty="0" smtClean="0">
                <a:latin typeface="+mj-lt"/>
              </a:rPr>
              <a:t>d</a:t>
            </a:r>
            <a:r>
              <a:rPr lang="nl-NL" sz="2900" b="1" dirty="0" smtClean="0">
                <a:effectLst/>
                <a:latin typeface="+mj-lt"/>
              </a:rPr>
              <a:t>e mening van een kind telt.</a:t>
            </a:r>
            <a:br>
              <a:rPr lang="nl-NL" sz="2900" b="1" dirty="0" smtClean="0">
                <a:effectLst/>
                <a:latin typeface="+mj-lt"/>
              </a:rPr>
            </a:br>
            <a:endParaRPr lang="nl-NL" sz="2900" b="1" dirty="0" smtClean="0">
              <a:effectLst/>
              <a:latin typeface="+mj-lt"/>
            </a:endParaRPr>
          </a:p>
          <a:p>
            <a:pPr>
              <a:buFont typeface="+mj-lt"/>
              <a:buAutoNum type="arabicPeriod"/>
            </a:pPr>
            <a:r>
              <a:rPr lang="nl-NL" sz="2900" b="1" dirty="0" smtClean="0">
                <a:latin typeface="+mj-lt"/>
              </a:rPr>
              <a:t>de mening van een kind mag anders zijn.</a:t>
            </a:r>
            <a:r>
              <a:rPr lang="nl-NL" sz="2900" b="1" dirty="0" smtClean="0">
                <a:effectLst/>
                <a:latin typeface="+mj-lt"/>
              </a:rPr>
              <a:t/>
            </a:r>
            <a:br>
              <a:rPr lang="nl-NL" sz="2900" b="1" dirty="0" smtClean="0">
                <a:effectLst/>
                <a:latin typeface="+mj-lt"/>
              </a:rPr>
            </a:br>
            <a:r>
              <a:rPr lang="nl-NL" sz="2900" b="1" dirty="0" smtClean="0">
                <a:effectLst/>
                <a:latin typeface="+mj-lt"/>
              </a:rPr>
              <a:t/>
            </a:r>
            <a:br>
              <a:rPr lang="nl-NL" sz="2900" b="1" dirty="0" smtClean="0">
                <a:effectLst/>
                <a:latin typeface="+mj-lt"/>
              </a:rPr>
            </a:br>
            <a:endParaRPr lang="nl-NL" sz="2900" b="1" dirty="0" smtClean="0">
              <a:effectLst/>
              <a:latin typeface="+mj-lt"/>
            </a:endParaRPr>
          </a:p>
          <a:p>
            <a:pPr>
              <a:buFont typeface="+mj-lt"/>
              <a:buAutoNum type="arabicPeriod"/>
            </a:pPr>
            <a:r>
              <a:rPr lang="nl-NL" sz="2900" b="1" dirty="0" smtClean="0">
                <a:latin typeface="+mj-lt"/>
              </a:rPr>
              <a:t>h</a:t>
            </a:r>
            <a:r>
              <a:rPr lang="nl-NL" sz="2900" b="1" dirty="0" smtClean="0">
                <a:effectLst/>
                <a:latin typeface="+mj-lt"/>
              </a:rPr>
              <a:t>ou ze op de hoogte.</a:t>
            </a:r>
            <a:br>
              <a:rPr lang="nl-NL" sz="2900" b="1" dirty="0" smtClean="0">
                <a:effectLst/>
                <a:latin typeface="+mj-lt"/>
              </a:rPr>
            </a:br>
            <a:r>
              <a:rPr lang="nl-NL" sz="2900" b="1" dirty="0" smtClean="0">
                <a:effectLst/>
                <a:latin typeface="+mj-lt"/>
              </a:rPr>
              <a:t/>
            </a:r>
            <a:br>
              <a:rPr lang="nl-NL" sz="2900" b="1" dirty="0" smtClean="0">
                <a:effectLst/>
                <a:latin typeface="+mj-lt"/>
              </a:rPr>
            </a:br>
            <a:endParaRPr lang="nl-NL" sz="2900" b="1" dirty="0" smtClean="0">
              <a:effectLst/>
              <a:latin typeface="+mj-lt"/>
            </a:endParaRPr>
          </a:p>
          <a:p>
            <a:pPr>
              <a:buFont typeface="+mj-lt"/>
              <a:buAutoNum type="arabicPeriod"/>
            </a:pPr>
            <a:r>
              <a:rPr lang="nl-NL" sz="2900" b="1" dirty="0" smtClean="0">
                <a:latin typeface="+mj-lt"/>
              </a:rPr>
              <a:t>bl</a:t>
            </a:r>
            <a:r>
              <a:rPr lang="nl-NL" sz="2900" b="1" dirty="0" smtClean="0">
                <a:effectLst/>
                <a:latin typeface="+mj-lt"/>
              </a:rPr>
              <a:t>ijf steunen.</a:t>
            </a:r>
            <a:br>
              <a:rPr lang="nl-NL" sz="2900" b="1" dirty="0" smtClean="0">
                <a:effectLst/>
                <a:latin typeface="+mj-lt"/>
              </a:rPr>
            </a:br>
            <a:r>
              <a:rPr lang="nl-NL" sz="2900" b="1" dirty="0" smtClean="0">
                <a:effectLst/>
                <a:latin typeface="+mj-lt"/>
              </a:rPr>
              <a:t/>
            </a:r>
            <a:br>
              <a:rPr lang="nl-NL" sz="2900" b="1" dirty="0" smtClean="0">
                <a:effectLst/>
                <a:latin typeface="+mj-lt"/>
              </a:rPr>
            </a:br>
            <a:endParaRPr lang="nl-NL" sz="2900" b="1" dirty="0" smtClean="0">
              <a:effectLst/>
              <a:latin typeface="+mj-lt"/>
            </a:endParaRPr>
          </a:p>
          <a:p>
            <a:pPr>
              <a:buFont typeface="+mj-lt"/>
              <a:buAutoNum type="arabicPeriod"/>
            </a:pPr>
            <a:r>
              <a:rPr lang="nl-NL" sz="2900" b="1" dirty="0" smtClean="0">
                <a:latin typeface="+mj-lt"/>
              </a:rPr>
              <a:t> voer een goed gesprek.</a:t>
            </a:r>
            <a:r>
              <a:rPr lang="nl-NL" sz="2900" b="1" dirty="0" smtClean="0">
                <a:effectLst/>
                <a:latin typeface="+mj-lt"/>
              </a:rPr>
              <a:t/>
            </a:r>
            <a:br>
              <a:rPr lang="nl-NL" sz="2900" b="1" dirty="0" smtClean="0">
                <a:effectLst/>
                <a:latin typeface="+mj-lt"/>
              </a:rPr>
            </a:br>
            <a:endParaRPr lang="nl-NL" sz="2900" b="1" dirty="0" smtClean="0">
              <a:effectLst/>
              <a:latin typeface="+mj-lt"/>
            </a:endParaRPr>
          </a:p>
          <a:p>
            <a:pPr marL="0" indent="0">
              <a:buNone/>
            </a:pPr>
            <a:endParaRPr lang="nl-NL" sz="2900" b="1" dirty="0">
              <a:effectLst/>
              <a:latin typeface="+mj-lt"/>
            </a:endParaRPr>
          </a:p>
          <a:p>
            <a:pPr marL="0" indent="0">
              <a:buNone/>
            </a:pPr>
            <a:r>
              <a:rPr lang="nl-NL" sz="2900" b="1" dirty="0">
                <a:latin typeface="+mj-lt"/>
              </a:rPr>
              <a:t> </a:t>
            </a:r>
            <a:r>
              <a:rPr lang="nl-NL" sz="2900" b="1" dirty="0" smtClean="0">
                <a:latin typeface="+mj-lt"/>
              </a:rPr>
              <a:t>P</a:t>
            </a:r>
            <a:r>
              <a:rPr lang="nl-NL" sz="2900" b="1" dirty="0" smtClean="0">
                <a:effectLst/>
                <a:latin typeface="+mj-lt"/>
              </a:rPr>
              <a:t>raktische </a:t>
            </a:r>
            <a:r>
              <a:rPr lang="nl-NL" sz="2900" b="1" dirty="0">
                <a:effectLst/>
                <a:latin typeface="+mj-lt"/>
              </a:rPr>
              <a:t>tips om met kinderen te praten. </a:t>
            </a:r>
            <a:r>
              <a:rPr lang="nl-NL" sz="2900" b="1" dirty="0">
                <a:effectLst/>
                <a:latin typeface="+mj-lt"/>
                <a:hlinkClick r:id="rId2">
                  <a:extLst>
                    <a:ext uri="{A12FA001-AC4F-418D-AE19-62706E023703}">
                      <ahyp:hlinkClr xmlns="" xmlns:ahyp="http://schemas.microsoft.com/office/drawing/2018/hyperlinkcolor" val="tx"/>
                    </a:ext>
                  </a:extLst>
                </a:hlinkClick>
              </a:rPr>
              <a:t>Bekijk de tips!</a:t>
            </a:r>
            <a:r>
              <a:rPr lang="nl-NL" sz="2900" b="1" dirty="0">
                <a:effectLst/>
                <a:latin typeface="+mj-lt"/>
                <a:hlinkClick r:id="rId2">
                  <a:extLst>
                    <a:ext uri="{A12FA001-AC4F-418D-AE19-62706E023703}">
                      <ahyp:hlinkClr xmlns="" xmlns:ahyp="http://schemas.microsoft.com/office/drawing/2018/hyperlinkcolor" val="tx"/>
                    </a:ext>
                  </a:extLst>
                </a:hlinkClick>
              </a:rPr>
              <a:t/>
            </a:r>
            <a:br>
              <a:rPr lang="nl-NL" sz="2900" b="1" dirty="0">
                <a:effectLst/>
                <a:latin typeface="+mj-lt"/>
                <a:hlinkClick r:id="rId2">
                  <a:extLst>
                    <a:ext uri="{A12FA001-AC4F-418D-AE19-62706E023703}">
                      <ahyp:hlinkClr xmlns="" xmlns:ahyp="http://schemas.microsoft.com/office/drawing/2018/hyperlinkcolor" val="tx"/>
                    </a:ext>
                  </a:extLst>
                </a:hlinkClick>
              </a:rPr>
            </a:br>
            <a:r>
              <a:rPr lang="nl-NL" sz="2900" b="1" dirty="0">
                <a:effectLst/>
                <a:latin typeface="+mj-lt"/>
              </a:rPr>
              <a:t/>
            </a:r>
            <a:br>
              <a:rPr lang="nl-NL" sz="2900" b="1" dirty="0">
                <a:effectLst/>
                <a:latin typeface="+mj-lt"/>
              </a:rPr>
            </a:br>
            <a:endParaRPr lang="nl-NL" sz="2900" b="1" dirty="0">
              <a:effectLst/>
              <a:latin typeface="+mj-lt"/>
            </a:endParaRPr>
          </a:p>
          <a:p>
            <a:pPr marL="0" indent="0">
              <a:buNone/>
            </a:pPr>
            <a:r>
              <a:rPr lang="nl-NL" sz="2900" b="1" dirty="0"/>
              <a:t/>
            </a:r>
            <a:br>
              <a:rPr lang="nl-NL" sz="2900" b="1" dirty="0"/>
            </a:br>
            <a:endParaRPr lang="nl-NL" sz="2900" b="1" dirty="0"/>
          </a:p>
        </p:txBody>
      </p:sp>
    </p:spTree>
    <p:extLst>
      <p:ext uri="{BB962C8B-B14F-4D97-AF65-F5344CB8AC3E}">
        <p14:creationId xmlns:p14="http://schemas.microsoft.com/office/powerpoint/2010/main" val="122499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28D31E1B-0407-4223-9642-0B642CBF57D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 name="Group 26">
            <a:extLst>
              <a:ext uri="{FF2B5EF4-FFF2-40B4-BE49-F238E27FC236}">
                <a16:creationId xmlns:a16="http://schemas.microsoft.com/office/drawing/2014/main" id="{AE1C45F0-260A-458C-96ED-C1F6D2151219}"/>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062849"/>
            <a:ext cx="731521" cy="673460"/>
            <a:chOff x="3940602" y="308034"/>
            <a:chExt cx="2116791" cy="3428999"/>
          </a:xfrm>
          <a:solidFill>
            <a:schemeClr val="accent4"/>
          </a:solidFill>
        </p:grpSpPr>
        <p:sp>
          <p:nvSpPr>
            <p:cNvPr id="28" name="Rectangle 27">
              <a:extLst>
                <a:ext uri="{FF2B5EF4-FFF2-40B4-BE49-F238E27FC236}">
                  <a16:creationId xmlns:a16="http://schemas.microsoft.com/office/drawing/2014/main" id="{A6604B49-AD5C-4590-B051-06C8222ECD99}"/>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28">
              <a:extLst>
                <a:ext uri="{FF2B5EF4-FFF2-40B4-BE49-F238E27FC236}">
                  <a16:creationId xmlns:a16="http://schemas.microsoft.com/office/drawing/2014/main" id="{743ECCAF-29C5-4537-947C-7EA1292463DB}"/>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ED49787B-8DE6-4467-AD0A-8DECC6E0C2D6}"/>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2" name="Rectangle 31">
            <a:extLst>
              <a:ext uri="{FF2B5EF4-FFF2-40B4-BE49-F238E27FC236}">
                <a16:creationId xmlns:a16="http://schemas.microsoft.com/office/drawing/2014/main" id="{D5B0017B-2ECA-49AF-B397-DC140825DF8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656150"/>
            <a:ext cx="5672667" cy="14315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83646EC6-DC8D-44E7-B192-E6B10016078E}"/>
              </a:ext>
            </a:extLst>
          </p:cNvPr>
          <p:cNvSpPr>
            <a:spLocks noGrp="1"/>
          </p:cNvSpPr>
          <p:nvPr>
            <p:ph type="title"/>
          </p:nvPr>
        </p:nvSpPr>
        <p:spPr>
          <a:xfrm>
            <a:off x="1043631" y="873940"/>
            <a:ext cx="5052369" cy="1035781"/>
          </a:xfrm>
        </p:spPr>
        <p:txBody>
          <a:bodyPr vert="horz" lIns="91440" tIns="45720" rIns="91440" bIns="45720" rtlCol="0" anchor="ctr">
            <a:normAutofit/>
          </a:bodyPr>
          <a:lstStyle/>
          <a:p>
            <a:r>
              <a:rPr lang="en-US" sz="3100" dirty="0" err="1"/>
              <a:t>Kijk</a:t>
            </a:r>
            <a:r>
              <a:rPr lang="en-US" sz="3100" dirty="0"/>
              <a:t> </a:t>
            </a:r>
            <a:r>
              <a:rPr lang="en-US" sz="3100" dirty="0" err="1"/>
              <a:t>animatie</a:t>
            </a:r>
            <a:r>
              <a:rPr lang="en-US" sz="3100" dirty="0"/>
              <a:t> </a:t>
            </a:r>
            <a:r>
              <a:rPr lang="en-US" sz="3100" dirty="0" err="1"/>
              <a:t>filmpje</a:t>
            </a:r>
            <a:r>
              <a:rPr lang="en-US" sz="3100" dirty="0"/>
              <a:t> </a:t>
            </a:r>
            <a:r>
              <a:rPr lang="en-US" sz="3100" dirty="0" err="1"/>
              <a:t>effectief</a:t>
            </a:r>
            <a:r>
              <a:rPr lang="en-US" sz="3100" dirty="0"/>
              <a:t> </a:t>
            </a:r>
            <a:r>
              <a:rPr lang="en-US" sz="3100" dirty="0" err="1"/>
              <a:t>werken</a:t>
            </a:r>
            <a:r>
              <a:rPr lang="en-US" sz="3100" dirty="0"/>
              <a:t> </a:t>
            </a:r>
            <a:r>
              <a:rPr lang="en-US" sz="3100" dirty="0" err="1"/>
              <a:t>aan</a:t>
            </a:r>
            <a:r>
              <a:rPr lang="en-US" sz="3100" dirty="0"/>
              <a:t> </a:t>
            </a:r>
            <a:r>
              <a:rPr lang="en-US" sz="3100" dirty="0" err="1" smtClean="0"/>
              <a:t>veiligheid</a:t>
            </a:r>
            <a:r>
              <a:rPr lang="en-US" sz="3100" dirty="0"/>
              <a:t>.</a:t>
            </a:r>
          </a:p>
        </p:txBody>
      </p:sp>
      <p:sp>
        <p:nvSpPr>
          <p:cNvPr id="20" name="Content Placeholder 19">
            <a:extLst>
              <a:ext uri="{FF2B5EF4-FFF2-40B4-BE49-F238E27FC236}">
                <a16:creationId xmlns:a16="http://schemas.microsoft.com/office/drawing/2014/main" id="{C8E1CD5C-5018-4A7B-A280-6E0B4A454B47}"/>
              </a:ext>
            </a:extLst>
          </p:cNvPr>
          <p:cNvSpPr>
            <a:spLocks noGrp="1"/>
          </p:cNvSpPr>
          <p:nvPr>
            <p:ph idx="1"/>
          </p:nvPr>
        </p:nvSpPr>
        <p:spPr>
          <a:xfrm>
            <a:off x="1045029" y="2524721"/>
            <a:ext cx="4991629" cy="3677123"/>
          </a:xfrm>
        </p:spPr>
        <p:txBody>
          <a:bodyPr anchor="ctr">
            <a:normAutofit/>
          </a:bodyPr>
          <a:lstStyle/>
          <a:p>
            <a:endParaRPr lang="en-US" sz="1800">
              <a:hlinkClick r:id="rId2"/>
            </a:endParaRPr>
          </a:p>
          <a:p>
            <a:r>
              <a:rPr lang="en-US" sz="1800">
                <a:hlinkClick r:id="rId2"/>
              </a:rPr>
              <a:t>https://www.youtube.com/watch?v=C6uEmcWXT08&amp;feature</a:t>
            </a:r>
            <a:endParaRPr lang="en-US" sz="1800"/>
          </a:p>
          <a:p>
            <a:endParaRPr lang="en-US" sz="1800"/>
          </a:p>
        </p:txBody>
      </p:sp>
      <p:sp>
        <p:nvSpPr>
          <p:cNvPr id="34" name="Rectangle 33">
            <a:extLst>
              <a:ext uri="{FF2B5EF4-FFF2-40B4-BE49-F238E27FC236}">
                <a16:creationId xmlns:a16="http://schemas.microsoft.com/office/drawing/2014/main" id="{70E96339-907C-46C3-99AC-31179B6F0EB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16299" y="608401"/>
            <a:ext cx="4637502" cy="5593443"/>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Afbeeldingsresultaat voor picto filmpje">
            <a:extLst>
              <a:ext uri="{FF2B5EF4-FFF2-40B4-BE49-F238E27FC236}">
                <a16:creationId xmlns:a16="http://schemas.microsoft.com/office/drawing/2014/main" id="{67714725-9AAD-4055-A99B-3FD1F301CA0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930493" y="1347516"/>
            <a:ext cx="4223252" cy="4223252"/>
          </a:xfrm>
          <a:prstGeom prst="rect">
            <a:avLst/>
          </a:prstGeom>
          <a:noFill/>
          <a:extLst>
            <a:ext uri="{909E8E84-426E-40DD-AFC4-6F175D3DCCD1}">
              <a14:hiddenFill xmlns:a14="http://schemas.microsoft.com/office/drawing/2010/main">
                <a:solidFill>
                  <a:srgbClr val="FFFFFF"/>
                </a:solidFill>
              </a14:hiddenFill>
            </a:ext>
          </a:extLst>
        </p:spPr>
      </p:pic>
      <p:cxnSp>
        <p:nvCxnSpPr>
          <p:cNvPr id="36" name="Straight Connector 35">
            <a:extLst>
              <a:ext uri="{FF2B5EF4-FFF2-40B4-BE49-F238E27FC236}">
                <a16:creationId xmlns:a16="http://schemas.microsoft.com/office/drawing/2014/main" id="{6CF1BAF6-AD41-4082-B212-8A1F9A2E8779}"/>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92240"/>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26985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75" name="Rectangle 198">
            <a:extLst>
              <a:ext uri="{FF2B5EF4-FFF2-40B4-BE49-F238E27FC236}">
                <a16:creationId xmlns:a16="http://schemas.microsoft.com/office/drawing/2014/main" id="{799A8B4F-0FED-46C0-9186-5A8E116D874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08905" y="0"/>
            <a:ext cx="648309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4" name="Picture 200">
            <a:extLst>
              <a:ext uri="{FF2B5EF4-FFF2-40B4-BE49-F238E27FC236}">
                <a16:creationId xmlns:a16="http://schemas.microsoft.com/office/drawing/2014/main" id="{DA6861EE-7660-46C9-80BD-173B8F7454B8}"/>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el 1">
            <a:extLst>
              <a:ext uri="{FF2B5EF4-FFF2-40B4-BE49-F238E27FC236}">
                <a16:creationId xmlns:a16="http://schemas.microsoft.com/office/drawing/2014/main" id="{3B7B8CE8-C60D-4133-B928-AC445FA8CE09}"/>
              </a:ext>
            </a:extLst>
          </p:cNvPr>
          <p:cNvSpPr>
            <a:spLocks noGrp="1"/>
          </p:cNvSpPr>
          <p:nvPr>
            <p:ph type="title"/>
          </p:nvPr>
        </p:nvSpPr>
        <p:spPr>
          <a:xfrm>
            <a:off x="807365" y="802955"/>
            <a:ext cx="6318649" cy="1454051"/>
          </a:xfrm>
        </p:spPr>
        <p:txBody>
          <a:bodyPr>
            <a:normAutofit fontScale="90000"/>
          </a:bodyPr>
          <a:lstStyle/>
          <a:p>
            <a:r>
              <a:rPr lang="nl-NL" sz="4800" dirty="0">
                <a:solidFill>
                  <a:schemeClr val="accent2"/>
                </a:solidFill>
              </a:rPr>
              <a:t>Meer informatie </a:t>
            </a:r>
            <a:r>
              <a:rPr lang="nl-NL" sz="2300" dirty="0">
                <a:solidFill>
                  <a:srgbClr val="000000"/>
                </a:solidFill>
              </a:rPr>
              <a:t/>
            </a:r>
            <a:br>
              <a:rPr lang="nl-NL" sz="2300" dirty="0">
                <a:solidFill>
                  <a:srgbClr val="000000"/>
                </a:solidFill>
              </a:rPr>
            </a:br>
            <a:r>
              <a:rPr lang="nl-NL" sz="2300" dirty="0">
                <a:solidFill>
                  <a:srgbClr val="000000"/>
                </a:solidFill>
              </a:rPr>
              <a:t/>
            </a:r>
            <a:br>
              <a:rPr lang="nl-NL" sz="2300" dirty="0">
                <a:solidFill>
                  <a:srgbClr val="000000"/>
                </a:solidFill>
              </a:rPr>
            </a:br>
            <a:r>
              <a:rPr lang="nl-NL" sz="2300" dirty="0">
                <a:solidFill>
                  <a:srgbClr val="000000"/>
                </a:solidFill>
              </a:rPr>
              <a:t/>
            </a:r>
            <a:br>
              <a:rPr lang="nl-NL" sz="2300" dirty="0">
                <a:solidFill>
                  <a:srgbClr val="000000"/>
                </a:solidFill>
              </a:rPr>
            </a:br>
            <a:r>
              <a:rPr lang="nl-NL" sz="2300" dirty="0">
                <a:solidFill>
                  <a:srgbClr val="000000"/>
                </a:solidFill>
              </a:rPr>
              <a:t> </a:t>
            </a:r>
          </a:p>
        </p:txBody>
      </p:sp>
      <p:sp>
        <p:nvSpPr>
          <p:cNvPr id="3" name="Tijdelijke aanduiding voor inhoud 2">
            <a:extLst>
              <a:ext uri="{FF2B5EF4-FFF2-40B4-BE49-F238E27FC236}">
                <a16:creationId xmlns:a16="http://schemas.microsoft.com/office/drawing/2014/main" id="{8611386B-AF3A-4547-9818-7E30BAAA2AE8}"/>
              </a:ext>
            </a:extLst>
          </p:cNvPr>
          <p:cNvSpPr>
            <a:spLocks noGrp="1"/>
          </p:cNvSpPr>
          <p:nvPr>
            <p:ph idx="1"/>
          </p:nvPr>
        </p:nvSpPr>
        <p:spPr>
          <a:xfrm>
            <a:off x="803806" y="2421682"/>
            <a:ext cx="4905097" cy="3639289"/>
          </a:xfrm>
        </p:spPr>
        <p:txBody>
          <a:bodyPr anchor="ctr">
            <a:normAutofit/>
          </a:bodyPr>
          <a:lstStyle/>
          <a:p>
            <a:r>
              <a:rPr lang="nl-NL" sz="2000" dirty="0">
                <a:solidFill>
                  <a:srgbClr val="000000"/>
                </a:solidFill>
                <a:hlinkClick r:id="rId3"/>
              </a:rPr>
              <a:t>https://www.ikvermoedhuiselijkgeweld.nl</a:t>
            </a:r>
            <a:r>
              <a:rPr lang="nl-NL" sz="2000" dirty="0">
                <a:solidFill>
                  <a:srgbClr val="000000"/>
                </a:solidFill>
              </a:rPr>
              <a:t> </a:t>
            </a:r>
          </a:p>
          <a:p>
            <a:r>
              <a:rPr lang="nl-NL" sz="2000" dirty="0">
                <a:solidFill>
                  <a:srgbClr val="000000"/>
                </a:solidFill>
                <a:hlinkClick r:id="rId4"/>
              </a:rPr>
              <a:t>https://veiligthuis.nl</a:t>
            </a:r>
            <a:r>
              <a:rPr lang="nl-NL" sz="2000" dirty="0">
                <a:solidFill>
                  <a:srgbClr val="000000"/>
                </a:solidFill>
              </a:rPr>
              <a:t>  </a:t>
            </a:r>
          </a:p>
          <a:p>
            <a:r>
              <a:rPr lang="nl-NL" sz="2000" dirty="0">
                <a:solidFill>
                  <a:srgbClr val="000000"/>
                </a:solidFill>
                <a:hlinkClick r:id="rId5"/>
              </a:rPr>
              <a:t>https://www.kadera.nl</a:t>
            </a:r>
            <a:r>
              <a:rPr lang="nl-NL" sz="2000" dirty="0">
                <a:solidFill>
                  <a:srgbClr val="000000"/>
                </a:solidFill>
              </a:rPr>
              <a:t> (signalenkaart voor op je bureau) </a:t>
            </a:r>
          </a:p>
          <a:p>
            <a:endParaRPr lang="nl-NL" sz="2000" dirty="0">
              <a:solidFill>
                <a:srgbClr val="000000"/>
              </a:solidFill>
            </a:endParaRPr>
          </a:p>
        </p:txBody>
      </p:sp>
      <p:sp>
        <p:nvSpPr>
          <p:cNvPr id="1025" name="Oval 202">
            <a:extLst>
              <a:ext uri="{FF2B5EF4-FFF2-40B4-BE49-F238E27FC236}">
                <a16:creationId xmlns:a16="http://schemas.microsoft.com/office/drawing/2014/main" id="{38A69B74-22E3-47CC-823F-18BE7930C81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9636" y="2960687"/>
            <a:ext cx="2668748" cy="2668748"/>
          </a:xfrm>
          <a:prstGeom prst="ellipse">
            <a:avLst/>
          </a:pr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7" name="Freeform 71">
            <a:extLst>
              <a:ext uri="{FF2B5EF4-FFF2-40B4-BE49-F238E27FC236}">
                <a16:creationId xmlns:a16="http://schemas.microsoft.com/office/drawing/2014/main" id="{1778637B-5DB8-4A75-B2E6-FC2B1BB9A7D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57014" y="2"/>
            <a:ext cx="4034987" cy="3428147"/>
          </a:xfrm>
          <a:custGeom>
            <a:avLst/>
            <a:gdLst>
              <a:gd name="connsiteX0" fmla="*/ 350825 w 4034987"/>
              <a:gd name="connsiteY0" fmla="*/ 0 h 3428147"/>
              <a:gd name="connsiteX1" fmla="*/ 4034987 w 4034987"/>
              <a:gd name="connsiteY1" fmla="*/ 0 h 3428147"/>
              <a:gd name="connsiteX2" fmla="*/ 4034987 w 4034987"/>
              <a:gd name="connsiteY2" fmla="*/ 2505205 h 3428147"/>
              <a:gd name="connsiteX3" fmla="*/ 3951822 w 4034987"/>
              <a:gd name="connsiteY3" fmla="*/ 2616420 h 3428147"/>
              <a:gd name="connsiteX4" fmla="*/ 2230590 w 4034987"/>
              <a:gd name="connsiteY4" fmla="*/ 3428147 h 3428147"/>
              <a:gd name="connsiteX5" fmla="*/ 0 w 4034987"/>
              <a:gd name="connsiteY5" fmla="*/ 1197557 h 3428147"/>
              <a:gd name="connsiteX6" fmla="*/ 269220 w 4034987"/>
              <a:gd name="connsiteY6" fmla="*/ 134326 h 3428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34987" h="3428147">
                <a:moveTo>
                  <a:pt x="350825" y="0"/>
                </a:moveTo>
                <a:lnTo>
                  <a:pt x="4034987" y="0"/>
                </a:lnTo>
                <a:lnTo>
                  <a:pt x="4034987" y="2505205"/>
                </a:lnTo>
                <a:lnTo>
                  <a:pt x="3951822" y="2616420"/>
                </a:lnTo>
                <a:cubicBezTo>
                  <a:pt x="3542699" y="3112162"/>
                  <a:pt x="2923546" y="3428147"/>
                  <a:pt x="2230590" y="3428147"/>
                </a:cubicBezTo>
                <a:cubicBezTo>
                  <a:pt x="998669" y="3428147"/>
                  <a:pt x="0" y="2429478"/>
                  <a:pt x="0" y="1197557"/>
                </a:cubicBezTo>
                <a:cubicBezTo>
                  <a:pt x="0" y="812582"/>
                  <a:pt x="97526" y="450385"/>
                  <a:pt x="269220" y="134326"/>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146" name="Picture 2" descr="Afbeeldingsresultaat voor rijksoverheid">
            <a:extLst>
              <a:ext uri="{FF2B5EF4-FFF2-40B4-BE49-F238E27FC236}">
                <a16:creationId xmlns:a16="http://schemas.microsoft.com/office/drawing/2014/main" id="{2822B70A-CA56-4C3A-8EE5-F38D735FB99A}"/>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8759844" y="516570"/>
            <a:ext cx="3205839" cy="181807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fbeeldingsresultaat voor veilig thuis">
            <a:extLst>
              <a:ext uri="{FF2B5EF4-FFF2-40B4-BE49-F238E27FC236}">
                <a16:creationId xmlns:a16="http://schemas.microsoft.com/office/drawing/2014/main" id="{075DD691-30F2-4482-948D-51ADC3039211}"/>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6878238" y="3491579"/>
            <a:ext cx="1253431" cy="1606964"/>
          </a:xfrm>
          <a:prstGeom prst="rect">
            <a:avLst/>
          </a:prstGeom>
          <a:noFill/>
          <a:extLst>
            <a:ext uri="{909E8E84-426E-40DD-AFC4-6F175D3DCCD1}">
              <a14:hiddenFill xmlns:a14="http://schemas.microsoft.com/office/drawing/2010/main">
                <a:solidFill>
                  <a:srgbClr val="FFFFFF"/>
                </a:solidFill>
              </a14:hiddenFill>
            </a:ext>
          </a:extLst>
        </p:spPr>
      </p:pic>
      <p:sp>
        <p:nvSpPr>
          <p:cNvPr id="1029" name="Freeform 75">
            <a:extLst>
              <a:ext uri="{FF2B5EF4-FFF2-40B4-BE49-F238E27FC236}">
                <a16:creationId xmlns:a16="http://schemas.microsoft.com/office/drawing/2014/main" id="{0035A30C-45F3-4EFB-B2E8-6E2A11843D3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059131" y="4258570"/>
            <a:ext cx="3132869" cy="2599430"/>
          </a:xfrm>
          <a:custGeom>
            <a:avLst/>
            <a:gdLst>
              <a:gd name="connsiteX0" fmla="*/ 1612418 w 3061881"/>
              <a:gd name="connsiteY0" fmla="*/ 0 h 2540529"/>
              <a:gd name="connsiteX1" fmla="*/ 3030226 w 3061881"/>
              <a:gd name="connsiteY1" fmla="*/ 843844 h 2540529"/>
              <a:gd name="connsiteX2" fmla="*/ 3061881 w 3061881"/>
              <a:gd name="connsiteY2" fmla="*/ 909556 h 2540529"/>
              <a:gd name="connsiteX3" fmla="*/ 3061881 w 3061881"/>
              <a:gd name="connsiteY3" fmla="*/ 2315281 h 2540529"/>
              <a:gd name="connsiteX4" fmla="*/ 3030226 w 3061881"/>
              <a:gd name="connsiteY4" fmla="*/ 2380992 h 2540529"/>
              <a:gd name="connsiteX5" fmla="*/ 2949460 w 3061881"/>
              <a:gd name="connsiteY5" fmla="*/ 2513937 h 2540529"/>
              <a:gd name="connsiteX6" fmla="*/ 2929575 w 3061881"/>
              <a:gd name="connsiteY6" fmla="*/ 2540529 h 2540529"/>
              <a:gd name="connsiteX7" fmla="*/ 295261 w 3061881"/>
              <a:gd name="connsiteY7" fmla="*/ 2540529 h 2540529"/>
              <a:gd name="connsiteX8" fmla="*/ 275376 w 3061881"/>
              <a:gd name="connsiteY8" fmla="*/ 2513937 h 2540529"/>
              <a:gd name="connsiteX9" fmla="*/ 0 w 3061881"/>
              <a:gd name="connsiteY9" fmla="*/ 1612418 h 2540529"/>
              <a:gd name="connsiteX10" fmla="*/ 1612418 w 3061881"/>
              <a:gd name="connsiteY10" fmla="*/ 0 h 25405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061881" h="2540529">
                <a:moveTo>
                  <a:pt x="1612418" y="0"/>
                </a:moveTo>
                <a:cubicBezTo>
                  <a:pt x="2224646" y="0"/>
                  <a:pt x="2757180" y="341213"/>
                  <a:pt x="3030226" y="843844"/>
                </a:cubicBezTo>
                <a:lnTo>
                  <a:pt x="3061881" y="909556"/>
                </a:lnTo>
                <a:lnTo>
                  <a:pt x="3061881" y="2315281"/>
                </a:lnTo>
                <a:lnTo>
                  <a:pt x="3030226" y="2380992"/>
                </a:lnTo>
                <a:cubicBezTo>
                  <a:pt x="3005404" y="2426686"/>
                  <a:pt x="2978437" y="2471046"/>
                  <a:pt x="2949460" y="2513937"/>
                </a:cubicBezTo>
                <a:lnTo>
                  <a:pt x="2929575" y="2540529"/>
                </a:lnTo>
                <a:lnTo>
                  <a:pt x="295261" y="2540529"/>
                </a:lnTo>
                <a:lnTo>
                  <a:pt x="275376" y="2513937"/>
                </a:lnTo>
                <a:cubicBezTo>
                  <a:pt x="101518" y="2256593"/>
                  <a:pt x="0" y="1946361"/>
                  <a:pt x="0" y="1612418"/>
                </a:cubicBezTo>
                <a:cubicBezTo>
                  <a:pt x="0" y="721904"/>
                  <a:pt x="721904" y="0"/>
                  <a:pt x="1612418"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32" name="Picture 8" descr="Kadera">
            <a:extLst>
              <a:ext uri="{FF2B5EF4-FFF2-40B4-BE49-F238E27FC236}">
                <a16:creationId xmlns:a16="http://schemas.microsoft.com/office/drawing/2014/main" id="{8758C8E8-5A29-468B-A7C6-A151B5CA02A8}"/>
              </a:ext>
            </a:extLst>
          </p:cNvPr>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9533568" y="5277457"/>
            <a:ext cx="2432116" cy="1127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59195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18273785-1DF6-4734-BC99-7C349B98A3F2}"/>
              </a:ext>
            </a:extLst>
          </p:cNvPr>
          <p:cNvSpPr>
            <a:spLocks noGrp="1"/>
          </p:cNvSpPr>
          <p:nvPr>
            <p:ph type="title"/>
          </p:nvPr>
        </p:nvSpPr>
        <p:spPr>
          <a:xfrm>
            <a:off x="841248" y="548640"/>
            <a:ext cx="3600860" cy="5431536"/>
          </a:xfrm>
        </p:spPr>
        <p:txBody>
          <a:bodyPr>
            <a:normAutofit/>
          </a:bodyPr>
          <a:lstStyle/>
          <a:p>
            <a:r>
              <a:rPr lang="nl-NL" sz="3800" dirty="0"/>
              <a:t> </a:t>
            </a:r>
          </a:p>
        </p:txBody>
      </p:sp>
      <p:sp>
        <p:nvSpPr>
          <p:cNvPr id="10" name="sketch line">
            <a:extLst>
              <a:ext uri="{FF2B5EF4-FFF2-40B4-BE49-F238E27FC236}">
                <a16:creationId xmlns:a16="http://schemas.microsoft.com/office/drawing/2014/main" id="{5D6C15A0-C087-4593-8414-2B4EC1CDC3D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inhoud 2">
            <a:extLst>
              <a:ext uri="{FF2B5EF4-FFF2-40B4-BE49-F238E27FC236}">
                <a16:creationId xmlns:a16="http://schemas.microsoft.com/office/drawing/2014/main" id="{0A393EF8-67D0-4152-B791-B5805FA531DC}"/>
              </a:ext>
            </a:extLst>
          </p:cNvPr>
          <p:cNvSpPr>
            <a:spLocks noGrp="1"/>
          </p:cNvSpPr>
          <p:nvPr>
            <p:ph idx="1"/>
          </p:nvPr>
        </p:nvSpPr>
        <p:spPr>
          <a:xfrm>
            <a:off x="5126418" y="552091"/>
            <a:ext cx="6224335" cy="5431536"/>
          </a:xfrm>
        </p:spPr>
        <p:txBody>
          <a:bodyPr anchor="ctr">
            <a:normAutofit/>
          </a:bodyPr>
          <a:lstStyle/>
          <a:p>
            <a:r>
              <a:rPr lang="nl-NL" sz="2400" dirty="0" smtClean="0"/>
              <a:t>PowerPoint </a:t>
            </a:r>
            <a:r>
              <a:rPr lang="nl-NL" sz="2400" dirty="0"/>
              <a:t>gemaakt door Francien Hoving, </a:t>
            </a:r>
            <a:r>
              <a:rPr lang="nl-NL" sz="2400" dirty="0" err="1"/>
              <a:t>aandachtsfunctionaris</a:t>
            </a:r>
            <a:r>
              <a:rPr lang="nl-NL" sz="2400" dirty="0"/>
              <a:t> huiselijk geweld en kindermishandeling voor de Vereniging Tekentaal </a:t>
            </a:r>
            <a:endParaRPr lang="nl-NL" sz="2200" dirty="0"/>
          </a:p>
        </p:txBody>
      </p:sp>
    </p:spTree>
    <p:extLst>
      <p:ext uri="{BB962C8B-B14F-4D97-AF65-F5344CB8AC3E}">
        <p14:creationId xmlns:p14="http://schemas.microsoft.com/office/powerpoint/2010/main" val="394905514"/>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632</TotalTime>
  <Words>949</Words>
  <Application>Microsoft Office PowerPoint</Application>
  <PresentationFormat>Breedbeeld</PresentationFormat>
  <Paragraphs>157</Paragraphs>
  <Slides>22</Slides>
  <Notes>0</Notes>
  <HiddenSlides>0</HiddenSlides>
  <MMClips>0</MMClips>
  <ScaleCrop>false</ScaleCrop>
  <HeadingPairs>
    <vt:vector size="6" baseType="variant">
      <vt:variant>
        <vt:lpstr>Gebruikte lettertypen</vt:lpstr>
      </vt:variant>
      <vt:variant>
        <vt:i4>9</vt:i4>
      </vt:variant>
      <vt:variant>
        <vt:lpstr>Thema</vt:lpstr>
      </vt:variant>
      <vt:variant>
        <vt:i4>1</vt:i4>
      </vt:variant>
      <vt:variant>
        <vt:lpstr>Diatitels</vt:lpstr>
      </vt:variant>
      <vt:variant>
        <vt:i4>22</vt:i4>
      </vt:variant>
    </vt:vector>
  </HeadingPairs>
  <TitlesOfParts>
    <vt:vector size="32" baseType="lpstr">
      <vt:lpstr>Arial</vt:lpstr>
      <vt:lpstr>brandon-grotesque</vt:lpstr>
      <vt:lpstr>Calibri</vt:lpstr>
      <vt:lpstr>Calibri Light</vt:lpstr>
      <vt:lpstr>inherit</vt:lpstr>
      <vt:lpstr>museo-sans</vt:lpstr>
      <vt:lpstr>RO Sans</vt:lpstr>
      <vt:lpstr>Symbol</vt:lpstr>
      <vt:lpstr>Times New Roman</vt:lpstr>
      <vt:lpstr>Kantoorthema</vt:lpstr>
      <vt:lpstr>Meldcode Huiselijk geweld en kindermishandeling</vt:lpstr>
      <vt:lpstr>Wat valt onder huiselijk geweld?</vt:lpstr>
      <vt:lpstr>Vormen van mishandeling</vt:lpstr>
      <vt:lpstr>Huiselijk geweld </vt:lpstr>
      <vt:lpstr>Signalen van een slachtoffer van huiselijk geweld</vt:lpstr>
      <vt:lpstr>PowerPoint-presentatie</vt:lpstr>
      <vt:lpstr>Herken signalen bij het kind </vt:lpstr>
      <vt:lpstr>  Hoe gaat het kind om met anderen? </vt:lpstr>
      <vt:lpstr>Hoe gedraagt het kind zich? </vt:lpstr>
      <vt:lpstr>Meldnormen beroepskrachten moeten een melding doen bij Veilig Thuis in de volgende situaties</vt:lpstr>
      <vt:lpstr>Video filmpje meldcode </vt:lpstr>
      <vt:lpstr>De 5 stappen van de meldcode </vt:lpstr>
      <vt:lpstr>Stap 1 In kaart brengen van signalen kindcheck. </vt:lpstr>
      <vt:lpstr>STAP 2 Collegiale consultatie Bij twijfel:  Veilig Thuis (anoniem)  Bij twijfel: letseldeskundige  </vt:lpstr>
      <vt:lpstr>Stap 3  Gesprek met betrokkene(n) en  (indien van toepassing) kind</vt:lpstr>
      <vt:lpstr>  Stap 4  Het wegen van het geweld Gebruik het afwegingskader  Bij twijfel: altijd Veilig Thuis    </vt:lpstr>
      <vt:lpstr>     Stap 5  Beslissen met veilig thuis                                                                          Beschrijf hier wie:  * Vraag 3 t/m 5 van het afwegingskader met Veilig Thuis bespreekt. *  Documenteert    </vt:lpstr>
      <vt:lpstr>PowerPoint-presentatie</vt:lpstr>
      <vt:lpstr> 10 Punten Checklist voor Professionals </vt:lpstr>
      <vt:lpstr>Kijk animatie filmpje effectief werken aan veiligheid.</vt:lpstr>
      <vt:lpstr>Meer informatie     </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Meldcode Huiselijk geweld en kindermishandeling</dc:title>
  <dc:creator>francien Hoving</dc:creator>
  <cp:lastModifiedBy>Rianne Leemhuis</cp:lastModifiedBy>
  <cp:revision>64</cp:revision>
  <dcterms:created xsi:type="dcterms:W3CDTF">2021-02-06T10:31:27Z</dcterms:created>
  <dcterms:modified xsi:type="dcterms:W3CDTF">2021-02-21T09:17:11Z</dcterms:modified>
</cp:coreProperties>
</file>